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6"/>
  </p:notesMasterIdLst>
  <p:sldIdLst>
    <p:sldId id="775" r:id="rId2"/>
    <p:sldId id="854" r:id="rId3"/>
    <p:sldId id="855" r:id="rId4"/>
    <p:sldId id="856" r:id="rId5"/>
    <p:sldId id="857" r:id="rId6"/>
    <p:sldId id="858" r:id="rId7"/>
    <p:sldId id="860" r:id="rId8"/>
    <p:sldId id="861" r:id="rId9"/>
    <p:sldId id="863" r:id="rId10"/>
    <p:sldId id="915" r:id="rId11"/>
    <p:sldId id="916" r:id="rId12"/>
    <p:sldId id="917" r:id="rId13"/>
    <p:sldId id="918" r:id="rId14"/>
    <p:sldId id="919" r:id="rId15"/>
    <p:sldId id="920" r:id="rId16"/>
    <p:sldId id="921" r:id="rId17"/>
    <p:sldId id="923" r:id="rId18"/>
    <p:sldId id="924" r:id="rId19"/>
    <p:sldId id="925" r:id="rId20"/>
    <p:sldId id="926" r:id="rId21"/>
    <p:sldId id="927" r:id="rId22"/>
    <p:sldId id="866" r:id="rId23"/>
    <p:sldId id="867" r:id="rId24"/>
    <p:sldId id="868" r:id="rId25"/>
    <p:sldId id="869" r:id="rId26"/>
    <p:sldId id="870" r:id="rId27"/>
    <p:sldId id="871" r:id="rId28"/>
    <p:sldId id="878" r:id="rId29"/>
    <p:sldId id="865" r:id="rId30"/>
    <p:sldId id="862" r:id="rId31"/>
    <p:sldId id="872" r:id="rId32"/>
    <p:sldId id="873" r:id="rId33"/>
    <p:sldId id="879" r:id="rId34"/>
    <p:sldId id="874" r:id="rId35"/>
    <p:sldId id="875" r:id="rId36"/>
    <p:sldId id="876" r:id="rId37"/>
    <p:sldId id="877" r:id="rId38"/>
    <p:sldId id="884" r:id="rId39"/>
    <p:sldId id="880" r:id="rId40"/>
    <p:sldId id="881" r:id="rId41"/>
    <p:sldId id="882" r:id="rId42"/>
    <p:sldId id="896" r:id="rId43"/>
    <p:sldId id="897" r:id="rId44"/>
    <p:sldId id="899" r:id="rId45"/>
    <p:sldId id="914" r:id="rId46"/>
    <p:sldId id="883" r:id="rId47"/>
    <p:sldId id="907" r:id="rId48"/>
    <p:sldId id="910" r:id="rId49"/>
    <p:sldId id="909" r:id="rId50"/>
    <p:sldId id="906" r:id="rId51"/>
    <p:sldId id="885" r:id="rId52"/>
    <p:sldId id="886" r:id="rId53"/>
    <p:sldId id="887" r:id="rId54"/>
    <p:sldId id="888" r:id="rId55"/>
    <p:sldId id="905" r:id="rId56"/>
    <p:sldId id="931" r:id="rId57"/>
    <p:sldId id="889" r:id="rId58"/>
    <p:sldId id="891" r:id="rId59"/>
    <p:sldId id="892" r:id="rId60"/>
    <p:sldId id="890" r:id="rId61"/>
    <p:sldId id="893" r:id="rId62"/>
    <p:sldId id="894" r:id="rId63"/>
    <p:sldId id="895" r:id="rId64"/>
    <p:sldId id="901" r:id="rId65"/>
    <p:sldId id="902" r:id="rId66"/>
    <p:sldId id="932" r:id="rId67"/>
    <p:sldId id="933" r:id="rId68"/>
    <p:sldId id="930" r:id="rId69"/>
    <p:sldId id="900" r:id="rId70"/>
    <p:sldId id="913" r:id="rId71"/>
    <p:sldId id="911" r:id="rId72"/>
    <p:sldId id="912" r:id="rId73"/>
    <p:sldId id="929" r:id="rId74"/>
    <p:sldId id="928" r:id="rId75"/>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FFFF99"/>
    <a:srgbClr val="DED9B7"/>
    <a:srgbClr val="960000"/>
    <a:srgbClr val="99FF33"/>
    <a:srgbClr val="C1B778"/>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86981" autoAdjust="0"/>
  </p:normalViewPr>
  <p:slideViewPr>
    <p:cSldViewPr snapToObjects="1">
      <p:cViewPr>
        <p:scale>
          <a:sx n="50" d="100"/>
          <a:sy n="50" d="100"/>
        </p:scale>
        <p:origin x="-1841" y="-226"/>
      </p:cViewPr>
      <p:guideLst>
        <p:guide orient="horz" pos="2944"/>
        <p:guide pos="55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tableStyles" Target="tableStyle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593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10C61A07-28D7-4F09-9702-0F4188054F06}" type="datetimeFigureOut">
              <a:rPr lang="en-US"/>
              <a:pPr>
                <a:defRPr/>
              </a:pPr>
              <a:t>9/25/2018</a:t>
            </a:fld>
            <a:endParaRPr lang="en-US"/>
          </a:p>
        </p:txBody>
      </p:sp>
      <p:sp>
        <p:nvSpPr>
          <p:cNvPr id="604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593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593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7D3CBC73-C2A9-4DD7-952D-12BB5FF1481C}" type="slidenum">
              <a:rPr lang="en-US"/>
              <a:pPr>
                <a:defRPr/>
              </a:pPr>
              <a:t>‹#›</a:t>
            </a:fld>
            <a:endParaRPr lang="en-US"/>
          </a:p>
        </p:txBody>
      </p:sp>
    </p:spTree>
    <p:extLst>
      <p:ext uri="{BB962C8B-B14F-4D97-AF65-F5344CB8AC3E}">
        <p14:creationId xmlns:p14="http://schemas.microsoft.com/office/powerpoint/2010/main" val="21202197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3" Type="http://schemas.openxmlformats.org/officeDocument/2006/relationships/hyperlink" Target="https://developers.google.com/places/javascript/"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sz="1200"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a:t>
            </a:fld>
            <a:endParaRPr lang="en-US"/>
          </a:p>
        </p:txBody>
      </p:sp>
    </p:spTree>
    <p:extLst>
      <p:ext uri="{BB962C8B-B14F-4D97-AF65-F5344CB8AC3E}">
        <p14:creationId xmlns:p14="http://schemas.microsoft.com/office/powerpoint/2010/main" val="37588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27</a:t>
            </a:fld>
            <a:endParaRPr lang="en-US"/>
          </a:p>
        </p:txBody>
      </p:sp>
    </p:spTree>
    <p:extLst>
      <p:ext uri="{BB962C8B-B14F-4D97-AF65-F5344CB8AC3E}">
        <p14:creationId xmlns:p14="http://schemas.microsoft.com/office/powerpoint/2010/main" val="3553255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28</a:t>
            </a:fld>
            <a:endParaRPr lang="en-US"/>
          </a:p>
        </p:txBody>
      </p:sp>
    </p:spTree>
    <p:extLst>
      <p:ext uri="{BB962C8B-B14F-4D97-AF65-F5344CB8AC3E}">
        <p14:creationId xmlns:p14="http://schemas.microsoft.com/office/powerpoint/2010/main" val="3553255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https://en.wikipedia.org/wiki/JavaServer_Pages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30</a:t>
            </a:fld>
            <a:endParaRPr lang="en-US"/>
          </a:p>
        </p:txBody>
      </p:sp>
    </p:spTree>
    <p:extLst>
      <p:ext uri="{BB962C8B-B14F-4D97-AF65-F5344CB8AC3E}">
        <p14:creationId xmlns:p14="http://schemas.microsoft.com/office/powerpoint/2010/main" val="297862428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Yes, WAMP is a thing</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32</a:t>
            </a:fld>
            <a:endParaRPr lang="en-US"/>
          </a:p>
        </p:txBody>
      </p:sp>
    </p:spTree>
    <p:extLst>
      <p:ext uri="{BB962C8B-B14F-4D97-AF65-F5344CB8AC3E}">
        <p14:creationId xmlns:p14="http://schemas.microsoft.com/office/powerpoint/2010/main" val="9011236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33</a:t>
            </a:fld>
            <a:endParaRPr lang="en-US"/>
          </a:p>
        </p:txBody>
      </p:sp>
    </p:spTree>
    <p:extLst>
      <p:ext uri="{BB962C8B-B14F-4D97-AF65-F5344CB8AC3E}">
        <p14:creationId xmlns:p14="http://schemas.microsoft.com/office/powerpoint/2010/main" val="3553255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See the browser compatibility section in the counterexample</a:t>
            </a:r>
          </a:p>
          <a:p>
            <a:r>
              <a:rPr lang="en-US" dirty="0" smtClean="0"/>
              <a:t>Microsoft did win the first round of browser</a:t>
            </a:r>
            <a:r>
              <a:rPr lang="en-US" baseline="0" dirty="0" smtClean="0"/>
              <a:t> wars, but for some reason didn’t innovate (perhaps their culture of competition, no competitor?)</a:t>
            </a:r>
          </a:p>
          <a:p>
            <a:r>
              <a:rPr lang="en-US" baseline="0" dirty="0" smtClean="0"/>
              <a:t>But then newer browsers came out (Firefox, Chrome) and those implemented newer web standards that people liked and adopted those browsers</a:t>
            </a:r>
          </a:p>
          <a:p>
            <a:r>
              <a:rPr lang="en-US" baseline="0" dirty="0" smtClean="0"/>
              <a:t>So eventually, Microsoft had to work with web standards (along with updating its business model to be about services too, instead of just desktop)</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34</a:t>
            </a:fld>
            <a:endParaRPr lang="en-US"/>
          </a:p>
        </p:txBody>
      </p:sp>
    </p:spTree>
    <p:extLst>
      <p:ext uri="{BB962C8B-B14F-4D97-AF65-F5344CB8AC3E}">
        <p14:creationId xmlns:p14="http://schemas.microsoft.com/office/powerpoint/2010/main" val="347729217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http://makingof.maxhoarder.com/wp-content/uploads/2010/01/CreatePage_1024.jpg</a:t>
            </a:r>
          </a:p>
          <a:p>
            <a:r>
              <a:rPr lang="en-US" dirty="0" smtClean="0"/>
              <a:t>Example Drupal page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41</a:t>
            </a:fld>
            <a:endParaRPr lang="en-US"/>
          </a:p>
        </p:txBody>
      </p:sp>
    </p:spTree>
    <p:extLst>
      <p:ext uri="{BB962C8B-B14F-4D97-AF65-F5344CB8AC3E}">
        <p14:creationId xmlns:p14="http://schemas.microsoft.com/office/powerpoint/2010/main" val="5856998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Calibri" pitchFamily="34" charset="0"/>
                <a:ea typeface="+mn-ea"/>
                <a:cs typeface="+mn-cs"/>
                <a:hlinkClick r:id="rId3"/>
              </a:rPr>
              <a:t>Google Places API </a:t>
            </a:r>
            <a:r>
              <a:rPr lang="en-US" sz="1200" b="0" i="0" u="none" strike="noStrike" kern="1200" dirty="0" err="1" smtClean="0">
                <a:solidFill>
                  <a:schemeClr val="tx1"/>
                </a:solidFill>
                <a:effectLst/>
                <a:latin typeface="Calibri" pitchFamily="34" charset="0"/>
                <a:ea typeface="+mn-ea"/>
                <a:cs typeface="+mn-cs"/>
                <a:hlinkClick r:id="rId3"/>
              </a:rPr>
              <a:t>Javascript</a:t>
            </a:r>
            <a:r>
              <a:rPr lang="en-US" sz="1200" b="0" i="0" u="none" strike="noStrike" kern="1200" dirty="0" smtClean="0">
                <a:solidFill>
                  <a:schemeClr val="tx1"/>
                </a:solidFill>
                <a:effectLst/>
                <a:latin typeface="Calibri" pitchFamily="34" charset="0"/>
                <a:ea typeface="+mn-ea"/>
                <a:cs typeface="+mn-cs"/>
                <a:hlinkClick r:id="rId3"/>
              </a:rPr>
              <a:t> </a:t>
            </a:r>
            <a:r>
              <a:rPr lang="en-US" sz="1200" b="0" i="0" u="none" strike="noStrike" kern="1200" dirty="0" smtClean="0">
                <a:solidFill>
                  <a:schemeClr val="tx1"/>
                </a:solidFill>
                <a:effectLst/>
                <a:latin typeface="Calibri" pitchFamily="34" charset="0"/>
                <a:ea typeface="+mn-ea"/>
                <a:cs typeface="+mn-cs"/>
                <a:hlinkClick r:id="rId3"/>
              </a:rPr>
              <a:t>Library</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b="0" i="0" u="none" strike="noStrike" kern="1200" dirty="0" smtClean="0">
                <a:solidFill>
                  <a:schemeClr val="tx1"/>
                </a:solidFill>
                <a:effectLst/>
                <a:latin typeface="Calibri" pitchFamily="34" charset="0"/>
                <a:ea typeface="+mn-ea"/>
                <a:cs typeface="+mn-cs"/>
                <a:hlinkClick r:id="rId3"/>
              </a:rPr>
              <a:t>https://developers.google.com/maps/documentation/maps-static/intro</a:t>
            </a:r>
            <a:endParaRPr lang="en-US" sz="1200" b="0" i="0" u="none" strike="noStrike" kern="1200" dirty="0" smtClean="0">
              <a:solidFill>
                <a:schemeClr val="tx1"/>
              </a:solidFill>
              <a:effectLst/>
              <a:latin typeface="Calibri" pitchFamily="34" charset="0"/>
              <a:ea typeface="+mn-ea"/>
              <a:cs typeface="+mn-cs"/>
              <a:hlinkClick r:id="rId3"/>
            </a:endParaRP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54</a:t>
            </a:fld>
            <a:endParaRPr lang="en-US"/>
          </a:p>
        </p:txBody>
      </p:sp>
    </p:spTree>
    <p:extLst>
      <p:ext uri="{BB962C8B-B14F-4D97-AF65-F5344CB8AC3E}">
        <p14:creationId xmlns:p14="http://schemas.microsoft.com/office/powerpoint/2010/main" val="1008720404"/>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55</a:t>
            </a:fld>
            <a:endParaRPr lang="en-US"/>
          </a:p>
        </p:txBody>
      </p:sp>
    </p:spTree>
    <p:extLst>
      <p:ext uri="{BB962C8B-B14F-4D97-AF65-F5344CB8AC3E}">
        <p14:creationId xmlns:p14="http://schemas.microsoft.com/office/powerpoint/2010/main" val="291163604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lots of inconsistency with REST based APIs. REST is more a general philosophy, but that doesn’t always</a:t>
            </a:r>
            <a:r>
              <a:rPr lang="en-US" baseline="0" dirty="0" smtClean="0"/>
              <a:t> translate well into code.</a:t>
            </a:r>
          </a:p>
          <a:p>
            <a:r>
              <a:rPr lang="en-US" baseline="0" dirty="0" smtClean="0"/>
              <a:t>Ex. How to handle errors? Can do 404 not found (not useful), or return an error in the return object, but it varies from API to API</a:t>
            </a:r>
          </a:p>
          <a:p>
            <a:r>
              <a:rPr lang="en-US" dirty="0" smtClean="0"/>
              <a:t>Ex. Should</a:t>
            </a:r>
            <a:r>
              <a:rPr lang="en-US" baseline="0" dirty="0" smtClean="0"/>
              <a:t> one only use GET and POST? Or should one actually use the other verbs (that no one in the world really uses)?</a:t>
            </a:r>
          </a:p>
          <a:p>
            <a:r>
              <a:rPr lang="en-US" baseline="0" dirty="0" smtClean="0"/>
              <a:t>Ex. Differences in how REST endpoints are specified, inconsistent across APIs</a:t>
            </a:r>
          </a:p>
          <a:p>
            <a:endParaRPr lang="en-US" dirty="0" smtClean="0"/>
          </a:p>
          <a:p>
            <a:r>
              <a:rPr lang="en-US" dirty="0" smtClean="0"/>
              <a:t>Pittsburgh (doesn’t seem</a:t>
            </a:r>
            <a:r>
              <a:rPr lang="en-US" baseline="0" dirty="0" smtClean="0"/>
              <a:t> to work…)</a:t>
            </a:r>
            <a:endParaRPr lang="en-US" dirty="0" smtClean="0"/>
          </a:p>
          <a:p>
            <a:r>
              <a:rPr lang="en-US" dirty="0" smtClean="0"/>
              <a:t>https://www.metaweather.com/api/location/search/?lattlong=40.436,-79.918</a:t>
            </a:r>
          </a:p>
          <a:p>
            <a:endParaRPr lang="en-US" dirty="0" smtClean="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56</a:t>
            </a:fld>
            <a:endParaRPr lang="en-US"/>
          </a:p>
        </p:txBody>
      </p:sp>
    </p:spTree>
    <p:extLst>
      <p:ext uri="{BB962C8B-B14F-4D97-AF65-F5344CB8AC3E}">
        <p14:creationId xmlns:p14="http://schemas.microsoft.com/office/powerpoint/2010/main" val="39882130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My chrome is tight.</a:t>
            </a:r>
          </a:p>
          <a:p>
            <a:r>
              <a:rPr lang="en-US" dirty="0" smtClean="0"/>
              <a:t>Hit left bracket to toggle.</a:t>
            </a:r>
          </a:p>
          <a:p>
            <a:r>
              <a:rPr lang="en-US" dirty="0" smtClean="0"/>
              <a:t>I got our </a:t>
            </a:r>
            <a:r>
              <a:rPr lang="en-US" dirty="0" err="1" smtClean="0"/>
              <a:t>Synology</a:t>
            </a:r>
            <a:r>
              <a:rPr lang="en-US" dirty="0" smtClean="0"/>
              <a:t> NAS to accept SFTP.</a:t>
            </a:r>
          </a:p>
          <a:p>
            <a:r>
              <a:rPr lang="en-US" dirty="0" smtClean="0"/>
              <a:t>The CMS max heap size increase was picked up by the weekly restart.</a:t>
            </a:r>
          </a:p>
          <a:p>
            <a:r>
              <a:rPr lang="en-US" dirty="0" smtClean="0"/>
              <a:t>Every time we mount tomcat we run into name-space collisions.</a:t>
            </a:r>
          </a:p>
          <a:p>
            <a:r>
              <a:rPr lang="en-US" dirty="0" smtClean="0"/>
              <a:t>The table rendering is truncated.</a:t>
            </a:r>
          </a:p>
          <a:p>
            <a:r>
              <a:rPr lang="en-US" dirty="0" smtClean="0"/>
              <a:t>An unsynchronized hash map can result in an infinite loop that pegs the CPU when doing a “get”.</a:t>
            </a:r>
          </a:p>
          <a:p>
            <a:r>
              <a:rPr lang="en-US" dirty="0" smtClean="0"/>
              <a:t>I’m working with hibernate to bundle a servlet request.</a:t>
            </a:r>
          </a:p>
          <a:p>
            <a:r>
              <a:rPr lang="en-US" dirty="0" smtClean="0"/>
              <a:t>Just load </a:t>
            </a:r>
            <a:r>
              <a:rPr lang="en-US" dirty="0" err="1" smtClean="0"/>
              <a:t>astudent</a:t>
            </a:r>
            <a:r>
              <a:rPr lang="en-US" dirty="0" smtClean="0"/>
              <a:t> object that’s rendering a lazy load when plugging into legacy code.</a:t>
            </a:r>
          </a:p>
          <a:p>
            <a:r>
              <a:rPr lang="en-US" dirty="0" smtClean="0"/>
              <a:t>Send a sig quit, not a sig huff and look for threads that were stuck in the same method.</a:t>
            </a:r>
          </a:p>
          <a:p>
            <a:r>
              <a:rPr lang="en-US" dirty="0" smtClean="0"/>
              <a:t>Lets roll a VM box.</a:t>
            </a:r>
          </a:p>
          <a:p>
            <a:r>
              <a:rPr lang="en-US" dirty="0" smtClean="0"/>
              <a:t>Having a cold standby would be okay.</a:t>
            </a:r>
          </a:p>
          <a:p>
            <a:r>
              <a:rPr lang="en-US" dirty="0" smtClean="0"/>
              <a:t>I’m less attached to full redundancy.</a:t>
            </a:r>
          </a:p>
          <a:p>
            <a:r>
              <a:rPr lang="en-US" dirty="0" smtClean="0"/>
              <a:t>Let’s separate the TSD’s from the VM scheduling.</a:t>
            </a:r>
          </a:p>
          <a:p>
            <a:r>
              <a:rPr lang="en-US" dirty="0" smtClean="0"/>
              <a:t>What’s the status of soap lite?</a:t>
            </a:r>
          </a:p>
          <a:p>
            <a:r>
              <a:rPr lang="en-US" dirty="0" smtClean="0"/>
              <a:t>Audit is not concerned with how VM’s co-</a:t>
            </a:r>
            <a:r>
              <a:rPr lang="en-US" dirty="0" err="1" smtClean="0"/>
              <a:t>habitate</a:t>
            </a:r>
            <a:r>
              <a:rPr lang="en-US" dirty="0" smtClean="0"/>
              <a:t>.</a:t>
            </a:r>
          </a:p>
          <a:p>
            <a:r>
              <a:rPr lang="en-US" dirty="0" smtClean="0"/>
              <a:t>It’s done for pub tomcat, pending for </a:t>
            </a:r>
            <a:r>
              <a:rPr lang="en-US" dirty="0" err="1" smtClean="0"/>
              <a:t>vap</a:t>
            </a:r>
            <a:r>
              <a:rPr lang="en-US" dirty="0" smtClean="0"/>
              <a:t> tomcat.</a:t>
            </a:r>
          </a:p>
          <a:p>
            <a:r>
              <a:rPr lang="en-US" dirty="0" smtClean="0"/>
              <a:t>Taking the XSLT idea one step further, you could have something that skins that index block as an XML file that you then consume on the client side using </a:t>
            </a:r>
            <a:r>
              <a:rPr lang="en-US" dirty="0" err="1" smtClean="0"/>
              <a:t>ajax</a:t>
            </a:r>
            <a:r>
              <a:rPr lang="en-US" dirty="0" smtClean="0"/>
              <a:t>. </a:t>
            </a:r>
          </a:p>
          <a:p>
            <a:r>
              <a:rPr lang="en-US" dirty="0" smtClean="0"/>
              <a:t>Lets formalize the crawl criteria!</a:t>
            </a:r>
          </a:p>
          <a:p>
            <a:r>
              <a:rPr lang="en-US" dirty="0" smtClean="0"/>
              <a:t>Does it R-sink to the hot backup?</a:t>
            </a:r>
          </a:p>
          <a:p>
            <a:r>
              <a:rPr lang="en-US" dirty="0" smtClean="0"/>
              <a:t>Friendly </a:t>
            </a:r>
            <a:r>
              <a:rPr lang="en-US" dirty="0" err="1" smtClean="0"/>
              <a:t>url’s</a:t>
            </a:r>
            <a:r>
              <a:rPr lang="en-US" dirty="0" smtClean="0"/>
              <a:t> can be pages, not </a:t>
            </a:r>
            <a:r>
              <a:rPr lang="en-US" dirty="0" err="1" smtClean="0"/>
              <a:t>portlets</a:t>
            </a:r>
            <a:r>
              <a:rPr lang="en-US" dirty="0" smtClean="0"/>
              <a:t>.</a:t>
            </a:r>
          </a:p>
          <a:p>
            <a:r>
              <a:rPr lang="en-US" dirty="0" smtClean="0"/>
              <a:t>Can we build a wrapper around the current alias generator?</a:t>
            </a:r>
          </a:p>
          <a:p>
            <a:r>
              <a:rPr lang="en-US" dirty="0" smtClean="0"/>
              <a:t>Just perform a Solaris root password recovery.</a:t>
            </a:r>
          </a:p>
          <a:p>
            <a:r>
              <a:rPr lang="en-US" dirty="0" smtClean="0"/>
              <a:t>Is there </a:t>
            </a:r>
            <a:r>
              <a:rPr lang="en-US" dirty="0" err="1" smtClean="0"/>
              <a:t>cruft</a:t>
            </a:r>
            <a:r>
              <a:rPr lang="en-US" dirty="0" smtClean="0"/>
              <a:t> in the </a:t>
            </a:r>
            <a:r>
              <a:rPr lang="en-US" dirty="0" err="1" smtClean="0"/>
              <a:t>metastore</a:t>
            </a:r>
            <a:r>
              <a:rPr lang="en-US" dirty="0" smtClean="0"/>
              <a:t>?</a:t>
            </a:r>
          </a:p>
          <a:p>
            <a:r>
              <a:rPr lang="en-US" dirty="0" smtClean="0"/>
              <a:t>There’s a data abstraction on top of the preferences so it looks like a file server.</a:t>
            </a:r>
          </a:p>
          <a:p>
            <a:r>
              <a:rPr lang="en-US" dirty="0" smtClean="0"/>
              <a:t>There are richer semantics than RSS.</a:t>
            </a:r>
          </a:p>
          <a:p>
            <a:r>
              <a:rPr lang="en-US" dirty="0" smtClean="0"/>
              <a:t>Please do a didactic translation.</a:t>
            </a:r>
          </a:p>
          <a:p>
            <a:r>
              <a:rPr lang="en-US" dirty="0" smtClean="0"/>
              <a:t>Do we have a washing machine?</a:t>
            </a:r>
          </a:p>
          <a:p>
            <a:r>
              <a:rPr lang="en-US" dirty="0" smtClean="0"/>
              <a:t>Darcy is pro-Linux and anti-Solaris.</a:t>
            </a:r>
          </a:p>
          <a:p>
            <a:r>
              <a:rPr lang="en-US" dirty="0" smtClean="0"/>
              <a:t>We are wrestling with full server realization.</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8</a:t>
            </a:fld>
            <a:endParaRPr lang="en-US"/>
          </a:p>
        </p:txBody>
      </p:sp>
    </p:spTree>
    <p:extLst>
      <p:ext uri="{BB962C8B-B14F-4D97-AF65-F5344CB8AC3E}">
        <p14:creationId xmlns:p14="http://schemas.microsoft.com/office/powerpoint/2010/main" val="209502493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57</a:t>
            </a:fld>
            <a:endParaRPr lang="en-US"/>
          </a:p>
        </p:txBody>
      </p:sp>
    </p:spTree>
    <p:extLst>
      <p:ext uri="{BB962C8B-B14F-4D97-AF65-F5344CB8AC3E}">
        <p14:creationId xmlns:p14="http://schemas.microsoft.com/office/powerpoint/2010/main" val="9699891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62</a:t>
            </a:fld>
            <a:endParaRPr lang="en-US"/>
          </a:p>
        </p:txBody>
      </p:sp>
    </p:spTree>
    <p:extLst>
      <p:ext uri="{BB962C8B-B14F-4D97-AF65-F5344CB8AC3E}">
        <p14:creationId xmlns:p14="http://schemas.microsoft.com/office/powerpoint/2010/main" val="112433745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http://blog.tech7.community/beer-sheva-a-case-study-from-a-jewish-perspective/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68</a:t>
            </a:fld>
            <a:endParaRPr lang="en-US"/>
          </a:p>
        </p:txBody>
      </p:sp>
    </p:spTree>
    <p:extLst>
      <p:ext uri="{BB962C8B-B14F-4D97-AF65-F5344CB8AC3E}">
        <p14:creationId xmlns:p14="http://schemas.microsoft.com/office/powerpoint/2010/main" val="228350743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From </a:t>
            </a:r>
            <a:r>
              <a:rPr lang="en-US" sz="1200" b="0" i="0" kern="1200" dirty="0" smtClean="0">
                <a:solidFill>
                  <a:schemeClr val="tx1"/>
                </a:solidFill>
                <a:effectLst/>
                <a:latin typeface="Calibri" pitchFamily="34" charset="0"/>
                <a:ea typeface="+mn-ea"/>
                <a:cs typeface="+mn-cs"/>
              </a:rPr>
              <a:t>Ur/Web: A Simple Model for Programming the Web</a:t>
            </a:r>
            <a:endParaRPr lang="en-US" dirty="0" smtClean="0"/>
          </a:p>
          <a:p>
            <a:r>
              <a:rPr lang="en-US" dirty="0" smtClean="0"/>
              <a:t>https://cacm.acm.org/magazines/2016/8/205041-ur-web/abstract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71</a:t>
            </a:fld>
            <a:endParaRPr lang="en-US"/>
          </a:p>
        </p:txBody>
      </p:sp>
    </p:spTree>
    <p:extLst>
      <p:ext uri="{BB962C8B-B14F-4D97-AF65-F5344CB8AC3E}">
        <p14:creationId xmlns:p14="http://schemas.microsoft.com/office/powerpoint/2010/main" val="31376568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mtClean="0"/>
              <a:t>From </a:t>
            </a:r>
            <a:r>
              <a:rPr lang="en-US" sz="1200" b="0" i="0" kern="1200" smtClean="0">
                <a:solidFill>
                  <a:schemeClr val="tx1"/>
                </a:solidFill>
                <a:effectLst/>
                <a:latin typeface="Calibri" pitchFamily="34" charset="0"/>
                <a:ea typeface="+mn-ea"/>
                <a:cs typeface="+mn-cs"/>
              </a:rPr>
              <a:t>Ur/Web: A Simple Model for Programming the Web</a:t>
            </a:r>
            <a:endParaRPr lang="en-US" dirty="0" smtClean="0"/>
          </a:p>
          <a:p>
            <a:r>
              <a:rPr lang="en-US" dirty="0" smtClean="0"/>
              <a:t>https://cacm.acm.org/magazines/2016/8/205041-ur-web/abstract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72</a:t>
            </a:fld>
            <a:endParaRPr lang="en-US"/>
          </a:p>
        </p:txBody>
      </p:sp>
    </p:spTree>
    <p:extLst>
      <p:ext uri="{BB962C8B-B14F-4D97-AF65-F5344CB8AC3E}">
        <p14:creationId xmlns:p14="http://schemas.microsoft.com/office/powerpoint/2010/main" val="31376568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Screenshot of first web page by Tim</a:t>
            </a:r>
            <a:r>
              <a:rPr lang="en-US" baseline="0" dirty="0" smtClean="0"/>
              <a:t> Berners Lee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73</a:t>
            </a:fld>
            <a:endParaRPr lang="en-US"/>
          </a:p>
        </p:txBody>
      </p:sp>
    </p:spTree>
    <p:extLst>
      <p:ext uri="{BB962C8B-B14F-4D97-AF65-F5344CB8AC3E}">
        <p14:creationId xmlns:p14="http://schemas.microsoft.com/office/powerpoint/2010/main" val="66301637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3AF6769-6FEA-47E2-A2F2-C207027A1C6B}" type="slidenum">
              <a:rPr lang="en-US"/>
              <a:pPr/>
              <a:t>10</a:t>
            </a:fld>
            <a:endParaRPr lang="en-US"/>
          </a:p>
        </p:txBody>
      </p:sp>
      <p:sp>
        <p:nvSpPr>
          <p:cNvPr id="1864706" name="Rectangle 2"/>
          <p:cNvSpPr>
            <a:spLocks noRot="1" noChangeArrowheads="1" noTextEdit="1"/>
          </p:cNvSpPr>
          <p:nvPr>
            <p:ph type="sldImg"/>
          </p:nvPr>
        </p:nvSpPr>
        <p:spPr>
          <a:xfrm>
            <a:off x="1150938" y="690563"/>
            <a:ext cx="4557712" cy="3417887"/>
          </a:xfrm>
          <a:ln/>
        </p:spPr>
      </p:sp>
      <p:sp>
        <p:nvSpPr>
          <p:cNvPr id="1864707" name="Rectangle 3"/>
          <p:cNvSpPr>
            <a:spLocks noGrp="1" noChangeArrowheads="1"/>
          </p:cNvSpPr>
          <p:nvPr>
            <p:ph type="body" idx="1"/>
          </p:nvPr>
        </p:nvSpPr>
        <p:spPr>
          <a:xfrm>
            <a:off x="914400" y="4341813"/>
            <a:ext cx="5029200" cy="4116387"/>
          </a:xfrm>
        </p:spPr>
        <p:txBody>
          <a:bodyPr/>
          <a:lstStyle/>
          <a:p>
            <a:r>
              <a:rPr lang="en-US"/>
              <a:t>Picture of Bush from http://www-eecs.mit.edu/AY95-96/events/bush/</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BC747D3F-4DDA-47CA-B7A1-05913E1ACA33}" type="slidenum">
              <a:rPr lang="en-US"/>
              <a:pPr/>
              <a:t>11</a:t>
            </a:fld>
            <a:endParaRPr lang="en-US"/>
          </a:p>
        </p:txBody>
      </p:sp>
      <p:sp>
        <p:nvSpPr>
          <p:cNvPr id="1866754" name="Rectangle 2"/>
          <p:cNvSpPr>
            <a:spLocks noRot="1" noChangeArrowheads="1" noTextEdit="1"/>
          </p:cNvSpPr>
          <p:nvPr>
            <p:ph type="sldImg"/>
          </p:nvPr>
        </p:nvSpPr>
        <p:spPr>
          <a:xfrm>
            <a:off x="1150938" y="690563"/>
            <a:ext cx="4557712" cy="3417887"/>
          </a:xfrm>
          <a:ln/>
        </p:spPr>
      </p:sp>
      <p:sp>
        <p:nvSpPr>
          <p:cNvPr id="1866755" name="Rectangle 3"/>
          <p:cNvSpPr>
            <a:spLocks noGrp="1" noChangeArrowheads="1"/>
          </p:cNvSpPr>
          <p:nvPr>
            <p:ph type="body" idx="1"/>
          </p:nvPr>
        </p:nvSpPr>
        <p:spPr>
          <a:xfrm>
            <a:off x="914400" y="4341813"/>
            <a:ext cx="5029200" cy="4116387"/>
          </a:xfrm>
        </p:spPr>
        <p:txBody>
          <a:bodyPr/>
          <a:lstStyle/>
          <a:p>
            <a:r>
              <a:rPr lang="en-US"/>
              <a:t>Picture of Bush from http://www-eecs.mit.edu/AY95-96/events/bush/</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AA76E16-41FC-4C37-88B6-D340007664AC}" type="slidenum">
              <a:rPr lang="en-US"/>
              <a:pPr/>
              <a:t>14</a:t>
            </a:fld>
            <a:endParaRPr lang="en-US"/>
          </a:p>
        </p:txBody>
      </p:sp>
      <p:sp>
        <p:nvSpPr>
          <p:cNvPr id="1870850" name="Rectangle 2"/>
          <p:cNvSpPr>
            <a:spLocks noRot="1" noChangeArrowheads="1" noTextEdit="1"/>
          </p:cNvSpPr>
          <p:nvPr>
            <p:ph type="sldImg"/>
          </p:nvPr>
        </p:nvSpPr>
        <p:spPr>
          <a:xfrm>
            <a:off x="1150938" y="690563"/>
            <a:ext cx="4557712" cy="3417887"/>
          </a:xfrm>
          <a:ln/>
        </p:spPr>
      </p:sp>
      <p:sp>
        <p:nvSpPr>
          <p:cNvPr id="1870851" name="Rectangle 3"/>
          <p:cNvSpPr>
            <a:spLocks noGrp="1" noChangeArrowheads="1"/>
          </p:cNvSpPr>
          <p:nvPr>
            <p:ph type="body" idx="1"/>
          </p:nvPr>
        </p:nvSpPr>
        <p:spPr>
          <a:xfrm>
            <a:off x="914400" y="4341813"/>
            <a:ext cx="5029200" cy="4116387"/>
          </a:xfrm>
        </p:spPr>
        <p:txBody>
          <a:bodyPr/>
          <a:lstStyle/>
          <a:p>
            <a:r>
              <a:rPr lang="en-US"/>
              <a:t>Picture of Bush from http://www-eecs.mit.edu/AY95-96/events/bush/</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microfiche technology, which is what Bush was thinking would be used. These are all essentially</a:t>
            </a:r>
            <a:r>
              <a:rPr lang="en-US" baseline="0" dirty="0" smtClean="0"/>
              <a:t> </a:t>
            </a:r>
            <a:r>
              <a:rPr lang="en-US" dirty="0" smtClean="0"/>
              <a:t>small screenshots.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15</a:t>
            </a:fld>
            <a:endParaRPr lang="en-US"/>
          </a:p>
        </p:txBody>
      </p:sp>
    </p:spTree>
    <p:extLst>
      <p:ext uri="{BB962C8B-B14F-4D97-AF65-F5344CB8AC3E}">
        <p14:creationId xmlns:p14="http://schemas.microsoft.com/office/powerpoint/2010/main" val="53999084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Mosiac</a:t>
            </a:r>
            <a:r>
              <a:rPr lang="en-US" dirty="0" smtClean="0"/>
              <a:t> web browser, Marc </a:t>
            </a:r>
            <a:r>
              <a:rPr lang="en-US" dirty="0" err="1" smtClean="0"/>
              <a:t>Andreesen</a:t>
            </a:r>
            <a:r>
              <a:rPr lang="en-US" dirty="0" smtClean="0"/>
              <a:t> added </a:t>
            </a:r>
            <a:r>
              <a:rPr lang="en-US" dirty="0" err="1" smtClean="0"/>
              <a:t>img</a:t>
            </a:r>
            <a:r>
              <a:rPr lang="en-US" dirty="0" smtClean="0"/>
              <a:t> tag</a:t>
            </a:r>
          </a:p>
          <a:p>
            <a:r>
              <a:rPr lang="en-US" dirty="0" smtClean="0"/>
              <a:t>(Now </a:t>
            </a:r>
            <a:r>
              <a:rPr lang="en-US" dirty="0" err="1" smtClean="0"/>
              <a:t>Andreesen</a:t>
            </a:r>
            <a:r>
              <a:rPr lang="en-US" dirty="0" smtClean="0"/>
              <a:t> Horowitz)</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23</a:t>
            </a:fld>
            <a:endParaRPr lang="en-US"/>
          </a:p>
        </p:txBody>
      </p:sp>
    </p:spTree>
    <p:extLst>
      <p:ext uri="{BB962C8B-B14F-4D97-AF65-F5344CB8AC3E}">
        <p14:creationId xmlns:p14="http://schemas.microsoft.com/office/powerpoint/2010/main" val="337731168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Mosiac</a:t>
            </a:r>
            <a:r>
              <a:rPr lang="en-US" dirty="0" smtClean="0"/>
              <a:t> web browser, Marc </a:t>
            </a:r>
            <a:r>
              <a:rPr lang="en-US" dirty="0" err="1" smtClean="0"/>
              <a:t>Andreesen</a:t>
            </a:r>
            <a:r>
              <a:rPr lang="en-US" dirty="0" smtClean="0"/>
              <a:t> added </a:t>
            </a:r>
            <a:r>
              <a:rPr lang="en-US" dirty="0" err="1" smtClean="0"/>
              <a:t>img</a:t>
            </a:r>
            <a:r>
              <a:rPr lang="en-US" dirty="0" smtClean="0"/>
              <a:t> tag</a:t>
            </a:r>
          </a:p>
          <a:p>
            <a:r>
              <a:rPr lang="en-US" dirty="0" smtClean="0"/>
              <a:t>(Now </a:t>
            </a:r>
            <a:r>
              <a:rPr lang="en-US" dirty="0" err="1" smtClean="0"/>
              <a:t>Andreesen</a:t>
            </a:r>
            <a:r>
              <a:rPr lang="en-US" smtClean="0"/>
              <a:t> Horowitz)</a:t>
            </a:r>
            <a:endParaRPr lang="en-US"/>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24</a:t>
            </a:fld>
            <a:endParaRPr lang="en-US"/>
          </a:p>
        </p:txBody>
      </p:sp>
    </p:spTree>
    <p:extLst>
      <p:ext uri="{BB962C8B-B14F-4D97-AF65-F5344CB8AC3E}">
        <p14:creationId xmlns:p14="http://schemas.microsoft.com/office/powerpoint/2010/main" val="33773116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http://wiki.ucalgary.ca/page/Courses/Computer_Science/CPSC_203/CPSC_203_Template/Labs_Template/TA_Examples_for_Access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26</a:t>
            </a:fld>
            <a:endParaRPr lang="en-US"/>
          </a:p>
        </p:txBody>
      </p:sp>
    </p:spTree>
    <p:extLst>
      <p:ext uri="{BB962C8B-B14F-4D97-AF65-F5344CB8AC3E}">
        <p14:creationId xmlns:p14="http://schemas.microsoft.com/office/powerpoint/2010/main" val="355325524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8" descr="hcii_sectio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76400" y="660401"/>
            <a:ext cx="6781800" cy="1549399"/>
          </a:xfrm>
        </p:spPr>
        <p:txBody>
          <a:bodyPr>
            <a:normAutofit/>
          </a:bodyPr>
          <a:lstStyle>
            <a:lvl1pPr algn="l">
              <a:defRPr sz="2400" b="1">
                <a:solidFill>
                  <a:schemeClr val="bg1"/>
                </a:solidFill>
                <a:latin typeface="Calibri" panose="020F0502020204030204" pitchFamily="34" charset="0"/>
                <a:cs typeface="Verdana"/>
              </a:defRPr>
            </a:lvl1pPr>
          </a:lstStyle>
          <a:p>
            <a:endParaRPr lang="en-US" dirty="0"/>
          </a:p>
        </p:txBody>
      </p:sp>
      <p:sp>
        <p:nvSpPr>
          <p:cNvPr id="3" name="Subtitle 2"/>
          <p:cNvSpPr>
            <a:spLocks noGrp="1"/>
          </p:cNvSpPr>
          <p:nvPr>
            <p:ph type="subTitle" idx="1"/>
          </p:nvPr>
        </p:nvSpPr>
        <p:spPr>
          <a:xfrm>
            <a:off x="1676400" y="2416175"/>
            <a:ext cx="6781800" cy="1012825"/>
          </a:xfrm>
        </p:spPr>
        <p:txBody>
          <a:bodyPr>
            <a:normAutofit/>
          </a:bodyPr>
          <a:lstStyle>
            <a:lvl1pPr marL="0" indent="0" algn="l">
              <a:buNone/>
              <a:defRPr sz="2100">
                <a:solidFill>
                  <a:srgbClr val="C1B778"/>
                </a:solidFill>
                <a:latin typeface="Calibri" panose="020F0502020204030204" pitchFamily="34" charset="0"/>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3549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8" descr="hcii_bod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a:xfrm rot="16200000">
            <a:off x="7003257" y="1897856"/>
            <a:ext cx="3763962" cy="517525"/>
          </a:xfrm>
          <a:prstGeom prst="rect">
            <a:avLst/>
          </a:prstGeom>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defRPr/>
            </a:pPr>
            <a:r>
              <a:rPr lang="en-US" sz="1000" dirty="0" smtClean="0">
                <a:solidFill>
                  <a:srgbClr val="A6A6A6"/>
                </a:solidFill>
                <a:latin typeface="Calibri" panose="020F0502020204030204" pitchFamily="34" charset="0"/>
              </a:rPr>
              <a:t>©2018 Carnegie Mellon University  :  </a:t>
            </a:r>
            <a:fld id="{89CCED34-54F4-4F8F-ABE2-F58D956187C8}" type="slidenum">
              <a:rPr lang="en-US" sz="1000" b="1" smtClean="0">
                <a:solidFill>
                  <a:srgbClr val="404040"/>
                </a:solidFill>
                <a:latin typeface="Calibri" panose="020F0502020204030204" pitchFamily="34" charset="0"/>
              </a:rPr>
              <a:pPr algn="r">
                <a:defRPr/>
              </a:pPr>
              <a:t>‹#›</a:t>
            </a:fld>
            <a:endParaRPr lang="en-US" sz="1000" b="1" dirty="0" smtClean="0">
              <a:solidFill>
                <a:srgbClr val="404040"/>
              </a:solidFill>
              <a:latin typeface="Calibri" panose="020F0502020204030204" pitchFamily="34" charset="0"/>
            </a:endParaRPr>
          </a:p>
        </p:txBody>
      </p:sp>
      <p:sp>
        <p:nvSpPr>
          <p:cNvPr id="2" name="Title 1"/>
          <p:cNvSpPr>
            <a:spLocks noGrp="1"/>
          </p:cNvSpPr>
          <p:nvPr>
            <p:ph type="title"/>
          </p:nvPr>
        </p:nvSpPr>
        <p:spPr/>
        <p:txBody>
          <a:bodyPr/>
          <a:lstStyle>
            <a:lvl1pPr>
              <a:defRPr sz="4000">
                <a:solidFill>
                  <a:schemeClr val="tx1"/>
                </a:solidFill>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000">
                <a:solidFill>
                  <a:schemeClr val="tx1"/>
                </a:solidFill>
                <a:latin typeface="Calibri" panose="020F0502020204030204" pitchFamily="34" charset="0"/>
              </a:defRPr>
            </a:lvl1pPr>
            <a:lvl2pPr>
              <a:defRPr sz="2600">
                <a:solidFill>
                  <a:schemeClr val="tx1"/>
                </a:solidFill>
                <a:latin typeface="Calibri" panose="020F0502020204030204" pitchFamily="34" charset="0"/>
              </a:defRPr>
            </a:lvl2pPr>
          </a:lstStyle>
          <a:p>
            <a:pPr lvl="0"/>
            <a:r>
              <a:rPr lang="en-US" dirty="0" smtClean="0"/>
              <a:t>Click to edit Master text styles</a:t>
            </a:r>
          </a:p>
          <a:p>
            <a:pPr lvl="1"/>
            <a:r>
              <a:rPr lang="en-US" dirty="0" smtClean="0"/>
              <a:t>Second level</a:t>
            </a:r>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FE51755B-CF72-47ED-9CEF-8A78B7127BD5}" type="datetimeFigureOut">
              <a:rPr lang="en-US" smtClean="0"/>
              <a:pPr>
                <a:defRPr/>
              </a:pPr>
              <a:t>9/25/2018</a:t>
            </a:fld>
            <a:endParaRPr lang="en-US" dirty="0"/>
          </a:p>
        </p:txBody>
      </p:sp>
      <p:sp>
        <p:nvSpPr>
          <p:cNvPr id="7"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Tree>
    <p:extLst>
      <p:ext uri="{BB962C8B-B14F-4D97-AF65-F5344CB8AC3E}">
        <p14:creationId xmlns:p14="http://schemas.microsoft.com/office/powerpoint/2010/main" val="3939897338"/>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8" descr="hcii_body.png"/>
          <p:cNvPicPr>
            <a:picLocks noChangeAspect="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6096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Slide Number Placeholder 5"/>
          <p:cNvSpPr txBox="1">
            <a:spLocks/>
          </p:cNvSpPr>
          <p:nvPr userDrawn="1"/>
        </p:nvSpPr>
        <p:spPr>
          <a:xfrm rot="16200000">
            <a:off x="7003257" y="1897856"/>
            <a:ext cx="3763962" cy="517525"/>
          </a:xfrm>
          <a:prstGeom prst="rect">
            <a:avLst/>
          </a:prstGeom>
        </p:spPr>
        <p:txBody>
          <a:bodyPr anchor="ctr"/>
          <a:lstStyle>
            <a:lvl1pPr algn="r">
              <a:defRPr sz="1200">
                <a:solidFill>
                  <a:schemeClr val="tx1">
                    <a:lumMod val="75000"/>
                    <a:lumOff val="25000"/>
                  </a:schemeClr>
                </a:solidFill>
              </a:defRPr>
            </a:lvl1pPr>
          </a:lstStyle>
          <a:p>
            <a:pPr fontAlgn="auto">
              <a:spcBef>
                <a:spcPts val="0"/>
              </a:spcBef>
              <a:spcAft>
                <a:spcPts val="0"/>
              </a:spcAft>
              <a:defRPr/>
            </a:pPr>
            <a:r>
              <a:rPr lang="en-US" sz="1000" dirty="0" smtClean="0">
                <a:solidFill>
                  <a:schemeClr val="bg1">
                    <a:lumMod val="65000"/>
                  </a:schemeClr>
                </a:solidFill>
                <a:latin typeface="Calibri" panose="020F0502020204030204" pitchFamily="34" charset="0"/>
                <a:cs typeface="Verdana"/>
              </a:rPr>
              <a:t>©2017 Carnegie Mellon University  :  </a:t>
            </a:r>
            <a:fld id="{906B404A-4A4D-430C-A37B-76AE2D31BD13}" type="slidenum">
              <a:rPr lang="en-US" sz="1000" b="1" smtClean="0">
                <a:latin typeface="Calibri" panose="020F0502020204030204" pitchFamily="34" charset="0"/>
                <a:cs typeface="Verdana"/>
              </a:rPr>
              <a:pPr fontAlgn="auto">
                <a:spcBef>
                  <a:spcPts val="0"/>
                </a:spcBef>
                <a:spcAft>
                  <a:spcPts val="0"/>
                </a:spcAft>
                <a:defRPr/>
              </a:pPr>
              <a:t>‹#›</a:t>
            </a:fld>
            <a:endParaRPr lang="en-US" sz="1000" b="1" dirty="0" smtClean="0">
              <a:latin typeface="Calibri" panose="020F0502020204030204" pitchFamily="34" charset="0"/>
              <a:cs typeface="Verdana"/>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Lst>
  <p:txStyles>
    <p:titleStyle>
      <a:lvl1pPr algn="l" defTabSz="457200" rtl="0" eaLnBrk="0" fontAlgn="base" hangingPunct="0">
        <a:spcBef>
          <a:spcPct val="0"/>
        </a:spcBef>
        <a:spcAft>
          <a:spcPct val="0"/>
        </a:spcAft>
        <a:defRPr sz="4000" b="1" kern="1200">
          <a:solidFill>
            <a:schemeClr val="tx1"/>
          </a:solidFill>
          <a:latin typeface="Calibri" panose="020F0502020204030204" pitchFamily="34" charset="0"/>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Calibri" panose="020F0502020204030204" pitchFamily="34" charset="0"/>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Calibri" panose="020F0502020204030204" pitchFamily="34" charset="0"/>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Calibri" panose="020F0502020204030204" pitchFamily="34" charset="0"/>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Calibri" panose="020F0502020204030204" pitchFamily="34" charset="0"/>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Calibri" panose="020F0502020204030204" pitchFamily="34" charset="0"/>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hyperlink" Target="http://www.theatlantic.com/doc/194507/bush" TargetMode="External"/><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1.jpe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api.jquery.com/"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https://www.w3.org/standard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5" Type="http://schemas.openxmlformats.org/officeDocument/2006/relationships/image" Target="../media/image17.jpeg"/><Relationship Id="rId4" Type="http://schemas.openxmlformats.org/officeDocument/2006/relationships/hyperlink" Target="https://developer.mozilla.org/en-US/docs/Web/API/Node" TargetMode="Externa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hcii.cmu.edu/news/seminars"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hyperlink" Target="http://stackoverflow.com/questions/19884295/soap-vs-rest-differences" TargetMode="Externa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hyperlink" Target="https://developers.google.com/maps/documentation/directions/" TargetMode="External"/><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hyperlink" Target="https://developer.twitter.com/en/docs/api-reference-index.html" TargetMode="External"/></Relationships>
</file>

<file path=ppt/slides/_rels/slide55.xml.rels><?xml version="1.0" encoding="UTF-8" standalone="yes"?>
<Relationships xmlns="http://schemas.openxmlformats.org/package/2006/relationships"><Relationship Id="rId3" Type="http://schemas.openxmlformats.org/officeDocument/2006/relationships/hyperlink" Target="https://www.metaweather.com/api/" TargetMode="External"/><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hyperlink" Target="https://github.com/toddmotto/public-apis/blob/master/README.md" TargetMode="External"/><Relationship Id="rId4" Type="http://schemas.openxmlformats.org/officeDocument/2006/relationships/hyperlink" Target="http://www.tvmaze.com/api" TargetMode="External"/></Relationships>
</file>

<file path=ppt/slides/_rels/slide56.xml.rels><?xml version="1.0" encoding="UTF-8" standalone="yes"?>
<Relationships xmlns="http://schemas.openxmlformats.org/package/2006/relationships"><Relationship Id="rId3" Type="http://schemas.openxmlformats.org/officeDocument/2006/relationships/hyperlink" Target="http://w.com/api/location/search/?query=atlanta" TargetMode="External"/><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hyperlink" Target="http://w.com/usa/georgia/atlanta" TargetMode="Externa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jsonviewer.stack.hu/" TargetMode="External"/><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hyperlink" Target="https://jsonformatter.curiousconcept.com/" TargetMode="External"/></Relationships>
</file>

<file path=ppt/slides/_rels/slide63.xml.rels><?xml version="1.0" encoding="UTF-8" standalone="yes"?>
<Relationships xmlns="http://schemas.openxmlformats.org/package/2006/relationships"><Relationship Id="rId2" Type="http://schemas.openxmlformats.org/officeDocument/2006/relationships/hyperlink" Target="https://www.w3schools.com/jquery/ajax_ajax.asp" TargetMode="Externa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image" Target="../media/image24.png"/><Relationship Id="rId1" Type="http://schemas.openxmlformats.org/officeDocument/2006/relationships/slideLayout" Target="../slideLayouts/slideLayout2.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hyperlink" Target="https://hcii.cmu.edu/news/seminars"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cacm.acm.org/magazines/2016/8/205041-ur-web/abstract" TargetMode="External"/><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1676400" y="660399"/>
            <a:ext cx="7467600" cy="1755775"/>
          </a:xfrm>
        </p:spPr>
        <p:txBody>
          <a:bodyPr>
            <a:normAutofit/>
          </a:bodyPr>
          <a:lstStyle/>
          <a:p>
            <a:pPr eaLnBrk="1" hangingPunct="1"/>
            <a:r>
              <a:rPr lang="en-US" sz="4400" dirty="0" smtClean="0">
                <a:cs typeface="Verdana" pitchFamily="34" charset="0"/>
              </a:rPr>
              <a:t>Web Programming </a:t>
            </a:r>
            <a:r>
              <a:rPr lang="en-US" sz="4400" dirty="0" smtClean="0">
                <a:cs typeface="Verdana" pitchFamily="34" charset="0"/>
              </a:rPr>
              <a:t>II </a:t>
            </a:r>
            <a:endParaRPr lang="en-US" sz="4400" dirty="0" smtClean="0">
              <a:cs typeface="Verdana" pitchFamily="34" charset="0"/>
            </a:endParaRPr>
          </a:p>
        </p:txBody>
      </p:sp>
      <p:sp>
        <p:nvSpPr>
          <p:cNvPr id="4" name="Title 8"/>
          <p:cNvSpPr txBox="1">
            <a:spLocks/>
          </p:cNvSpPr>
          <p:nvPr/>
        </p:nvSpPr>
        <p:spPr>
          <a:xfrm>
            <a:off x="5334000" y="5737225"/>
            <a:ext cx="3581400" cy="511175"/>
          </a:xfrm>
          <a:prstGeom prst="rect">
            <a:avLst/>
          </a:prstGeom>
        </p:spPr>
        <p:txBody>
          <a:bodyPr>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lnSpc>
                <a:spcPct val="90000"/>
              </a:lnSpc>
              <a:defRPr/>
            </a:pPr>
            <a:r>
              <a:rPr lang="en-US" sz="2400" b="1" dirty="0" smtClean="0">
                <a:solidFill>
                  <a:srgbClr val="960000"/>
                </a:solidFill>
                <a:latin typeface="Calibri" panose="020F0502020204030204" pitchFamily="34" charset="0"/>
              </a:rPr>
              <a:t>Jason Hong</a:t>
            </a:r>
          </a:p>
          <a:p>
            <a:pPr algn="r">
              <a:lnSpc>
                <a:spcPct val="90000"/>
              </a:lnSpc>
              <a:defRPr/>
            </a:pPr>
            <a:r>
              <a:rPr lang="en-US" sz="2400" b="1" dirty="0" smtClean="0">
                <a:solidFill>
                  <a:srgbClr val="960000"/>
                </a:solidFill>
                <a:latin typeface="Calibri" panose="020F0502020204030204" pitchFamily="34" charset="0"/>
              </a:rPr>
              <a:t>jasonh@cs.cmu.edu</a:t>
            </a:r>
          </a:p>
        </p:txBody>
      </p:sp>
      <p:sp>
        <p:nvSpPr>
          <p:cNvPr id="2" name="Rectangle 1"/>
          <p:cNvSpPr/>
          <p:nvPr/>
        </p:nvSpPr>
        <p:spPr>
          <a:xfrm>
            <a:off x="-4114800" y="0"/>
            <a:ext cx="3886200" cy="6858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b="1" dirty="0" smtClean="0"/>
              <a:t>For next time</a:t>
            </a:r>
          </a:p>
          <a:p>
            <a:r>
              <a:rPr lang="en-US" dirty="0" smtClean="0"/>
              <a:t>Add </a:t>
            </a:r>
            <a:r>
              <a:rPr lang="en-US" dirty="0"/>
              <a:t>diagram to show how AJAX conceptually works</a:t>
            </a:r>
          </a:p>
          <a:p>
            <a:r>
              <a:rPr lang="en-US" dirty="0" smtClean="0"/>
              <a:t>More on how AJAX works (get content from remote, add to DOM)</a:t>
            </a:r>
          </a:p>
          <a:p>
            <a:r>
              <a:rPr lang="en-US" dirty="0" smtClean="0"/>
              <a:t>Example would be:</a:t>
            </a:r>
          </a:p>
          <a:p>
            <a:r>
              <a:rPr lang="en-US" dirty="0" smtClean="0"/>
              <a:t>Always show up to date temperature</a:t>
            </a:r>
          </a:p>
          <a:p>
            <a:r>
              <a:rPr lang="en-US" dirty="0" smtClean="0"/>
              <a:t>Google Maps too</a:t>
            </a:r>
          </a:p>
          <a:p>
            <a:endParaRPr lang="en-US" dirty="0" smtClean="0"/>
          </a:p>
        </p:txBody>
      </p:sp>
      <p:sp>
        <p:nvSpPr>
          <p:cNvPr id="6" name="Rectangle 5"/>
          <p:cNvSpPr>
            <a:spLocks noChangeArrowheads="1"/>
          </p:cNvSpPr>
          <p:nvPr/>
        </p:nvSpPr>
        <p:spPr bwMode="auto">
          <a:xfrm>
            <a:off x="9372600" y="512826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8" name="Subtitle 2"/>
          <p:cNvSpPr txBox="1">
            <a:spLocks/>
          </p:cNvSpPr>
          <p:nvPr/>
        </p:nvSpPr>
        <p:spPr bwMode="auto">
          <a:xfrm>
            <a:off x="1676400" y="1828800"/>
            <a:ext cx="6781800" cy="18287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2100" kern="1200">
                <a:solidFill>
                  <a:srgbClr val="C1B778"/>
                </a:solidFill>
                <a:latin typeface="Calibri" panose="020F0502020204030204" pitchFamily="34" charset="0"/>
                <a:ea typeface="Verdana" pitchFamily="34" charset="0"/>
                <a:cs typeface="Verdana"/>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Calibri" panose="020F0502020204030204" pitchFamily="34" charset="0"/>
                <a:ea typeface="Verdana" pitchFamily="34" charset="0"/>
                <a:cs typeface="Verdana"/>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Calibri" panose="020F0502020204030204" pitchFamily="34" charset="0"/>
                <a:ea typeface="Verdana" pitchFamily="34" charset="0"/>
                <a:cs typeface="Verdana"/>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Calibri" panose="020F0502020204030204" pitchFamily="34" charset="0"/>
                <a:ea typeface="Verdana" pitchFamily="34" charset="0"/>
                <a:cs typeface="Verdana"/>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Calibri" panose="020F0502020204030204" pitchFamily="34" charset="0"/>
                <a:ea typeface="Verdana" pitchFamily="34" charset="0"/>
                <a:cs typeface="Verdan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eaLnBrk="1" hangingPunct="1">
              <a:lnSpc>
                <a:spcPct val="80000"/>
              </a:lnSpc>
            </a:pPr>
            <a:r>
              <a:rPr lang="en-US" sz="2800" dirty="0" smtClean="0">
                <a:cs typeface="Verdana" pitchFamily="34" charset="0"/>
              </a:rPr>
              <a:t>Programming Usable Interfaces (PUI)</a:t>
            </a:r>
          </a:p>
          <a:p>
            <a:pPr eaLnBrk="1" hangingPunct="1">
              <a:lnSpc>
                <a:spcPct val="80000"/>
              </a:lnSpc>
            </a:pPr>
            <a:r>
              <a:rPr lang="en-US" sz="2800" smtClean="0">
                <a:cs typeface="Verdana" pitchFamily="34" charset="0"/>
              </a:rPr>
              <a:t>05-430/05-630 </a:t>
            </a:r>
            <a:r>
              <a:rPr lang="en-US" sz="2800" smtClean="0">
                <a:cs typeface="Verdana" pitchFamily="34" charset="0"/>
              </a:rPr>
              <a:t>Fall 2018</a:t>
            </a:r>
            <a:endParaRPr lang="en-US" sz="2800" dirty="0" smtClean="0">
              <a:cs typeface="Verdana" pitchFamily="34" charset="0"/>
            </a:endParaRPr>
          </a:p>
          <a:p>
            <a:pPr eaLnBrk="1" hangingPunct="1">
              <a:lnSpc>
                <a:spcPct val="80000"/>
              </a:lnSpc>
            </a:pPr>
            <a:endParaRPr lang="en-US" sz="800" dirty="0" smtClean="0">
              <a:cs typeface="Verdana" pitchFamily="34" charset="0"/>
            </a:endParaRPr>
          </a:p>
        </p:txBody>
      </p:sp>
    </p:spTree>
    <p:extLst>
      <p:ext uri="{BB962C8B-B14F-4D97-AF65-F5344CB8AC3E}">
        <p14:creationId xmlns:p14="http://schemas.microsoft.com/office/powerpoint/2010/main" val="3366325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682" name="Rectangle 2"/>
          <p:cNvSpPr>
            <a:spLocks noGrp="1" noChangeArrowheads="1"/>
          </p:cNvSpPr>
          <p:nvPr>
            <p:ph type="title"/>
          </p:nvPr>
        </p:nvSpPr>
        <p:spPr/>
        <p:txBody>
          <a:bodyPr/>
          <a:lstStyle/>
          <a:p>
            <a:r>
              <a:rPr lang="en-US"/>
              <a:t>Origins of Hypertext</a:t>
            </a:r>
          </a:p>
        </p:txBody>
      </p:sp>
      <p:pic>
        <p:nvPicPr>
          <p:cNvPr id="1863683" name="Picture 3" descr="bus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72040" y="30480"/>
            <a:ext cx="2033860" cy="2590800"/>
          </a:xfrm>
          <a:prstGeom prst="rect">
            <a:avLst/>
          </a:prstGeom>
          <a:noFill/>
          <a:extLst>
            <a:ext uri="{909E8E84-426E-40DD-AFC4-6F175D3DCCD1}">
              <a14:hiddenFill xmlns:a14="http://schemas.microsoft.com/office/drawing/2010/main">
                <a:solidFill>
                  <a:srgbClr val="FFFFFF"/>
                </a:solidFill>
              </a14:hiddenFill>
            </a:ext>
          </a:extLst>
        </p:spPr>
      </p:pic>
      <p:sp>
        <p:nvSpPr>
          <p:cNvPr id="1863684" name="Rectangle 4"/>
          <p:cNvSpPr>
            <a:spLocks noGrp="1" noChangeArrowheads="1"/>
          </p:cNvSpPr>
          <p:nvPr>
            <p:ph type="body" idx="1"/>
          </p:nvPr>
        </p:nvSpPr>
        <p:spPr>
          <a:xfrm>
            <a:off x="457200" y="1557338"/>
            <a:ext cx="8458200" cy="5072062"/>
          </a:xfrm>
        </p:spPr>
        <p:txBody>
          <a:bodyPr/>
          <a:lstStyle/>
          <a:p>
            <a:r>
              <a:rPr lang="en-US" dirty="0" err="1"/>
              <a:t>Vannevar</a:t>
            </a:r>
            <a:r>
              <a:rPr lang="en-US" dirty="0"/>
              <a:t> Bush</a:t>
            </a:r>
          </a:p>
          <a:p>
            <a:r>
              <a:rPr lang="en-US" dirty="0"/>
              <a:t>Coordinated WWII scientific effort</a:t>
            </a:r>
          </a:p>
          <a:p>
            <a:endParaRPr lang="en-US" sz="1800" dirty="0"/>
          </a:p>
          <a:p>
            <a:r>
              <a:rPr lang="en-US" dirty="0" smtClean="0"/>
              <a:t>Developed </a:t>
            </a:r>
            <a:r>
              <a:rPr lang="en-US" dirty="0"/>
              <a:t>“social contract for science”</a:t>
            </a:r>
          </a:p>
          <a:p>
            <a:pPr lvl="1"/>
            <a:r>
              <a:rPr lang="en-US" dirty="0"/>
              <a:t>Federal government funds universities</a:t>
            </a:r>
          </a:p>
          <a:p>
            <a:pPr lvl="1"/>
            <a:r>
              <a:rPr lang="en-US" dirty="0"/>
              <a:t>Universities do basic research</a:t>
            </a:r>
          </a:p>
          <a:p>
            <a:pPr lvl="1"/>
            <a:r>
              <a:rPr lang="en-US" dirty="0"/>
              <a:t>Research helps bolster economy and national defense</a:t>
            </a:r>
          </a:p>
          <a:p>
            <a:r>
              <a:rPr lang="en-US" dirty="0" smtClean="0"/>
              <a:t>Became basis </a:t>
            </a:r>
            <a:r>
              <a:rPr lang="en-US" dirty="0"/>
              <a:t>for the National Science </a:t>
            </a:r>
            <a:r>
              <a:rPr lang="en-US" dirty="0" smtClean="0"/>
              <a:t>Foundation</a:t>
            </a:r>
            <a:endParaRPr lang="en-US" dirty="0"/>
          </a:p>
          <a:p>
            <a:pPr lvl="1"/>
            <a:r>
              <a:rPr lang="en-US" dirty="0"/>
              <a:t>Influenced development of DARPA as well</a:t>
            </a:r>
          </a:p>
        </p:txBody>
      </p:sp>
      <p:sp>
        <p:nvSpPr>
          <p:cNvPr id="1863685" name="Line 5"/>
          <p:cNvSpPr>
            <a:spLocks noChangeShapeType="1"/>
          </p:cNvSpPr>
          <p:nvPr/>
        </p:nvSpPr>
        <p:spPr bwMode="auto">
          <a:xfrm>
            <a:off x="3429000" y="1828800"/>
            <a:ext cx="3124200" cy="0"/>
          </a:xfrm>
          <a:prstGeom prst="line">
            <a:avLst/>
          </a:prstGeom>
          <a:noFill/>
          <a:ln w="9525">
            <a:solidFill>
              <a:schemeClr val="tx1"/>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166704223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5730" name="Rectangle 2"/>
          <p:cNvSpPr>
            <a:spLocks noGrp="1" noChangeArrowheads="1"/>
          </p:cNvSpPr>
          <p:nvPr>
            <p:ph type="title"/>
          </p:nvPr>
        </p:nvSpPr>
        <p:spPr/>
        <p:txBody>
          <a:bodyPr/>
          <a:lstStyle/>
          <a:p>
            <a:r>
              <a:rPr lang="en-US"/>
              <a:t>Origins of Hypertext</a:t>
            </a:r>
          </a:p>
        </p:txBody>
      </p:sp>
      <p:sp>
        <p:nvSpPr>
          <p:cNvPr id="1865731" name="Rectangle 3"/>
          <p:cNvSpPr>
            <a:spLocks noGrp="1" noChangeArrowheads="1"/>
          </p:cNvSpPr>
          <p:nvPr>
            <p:ph type="body" idx="1"/>
          </p:nvPr>
        </p:nvSpPr>
        <p:spPr>
          <a:xfrm>
            <a:off x="457200" y="1557338"/>
            <a:ext cx="8458200" cy="5072062"/>
          </a:xfrm>
        </p:spPr>
        <p:txBody>
          <a:bodyPr/>
          <a:lstStyle/>
          <a:p>
            <a:r>
              <a:rPr lang="en-US" dirty="0"/>
              <a:t>Famous 1945 article “As We May Think”</a:t>
            </a:r>
          </a:p>
          <a:p>
            <a:pPr lvl="1"/>
            <a:r>
              <a:rPr lang="en-US" dirty="0">
                <a:hlinkClick r:id="rId3"/>
              </a:rPr>
              <a:t>http://</a:t>
            </a:r>
            <a:r>
              <a:rPr lang="en-US" dirty="0" smtClean="0">
                <a:hlinkClick r:id="rId3"/>
              </a:rPr>
              <a:t>www.theatlantic.com/doc/194507/bush</a:t>
            </a:r>
            <a:r>
              <a:rPr lang="en-US" dirty="0" smtClean="0"/>
              <a:t> </a:t>
            </a:r>
            <a:endParaRPr lang="en-US" dirty="0"/>
          </a:p>
          <a:p>
            <a:pPr lvl="1"/>
            <a:r>
              <a:rPr lang="en-US" dirty="0"/>
              <a:t>Identified fundamental problem: too much information</a:t>
            </a:r>
          </a:p>
          <a:p>
            <a:pPr lvl="1"/>
            <a:endParaRPr lang="en-US" sz="2100" dirty="0"/>
          </a:p>
        </p:txBody>
      </p:sp>
      <p:pic>
        <p:nvPicPr>
          <p:cNvPr id="1865733" name="Picture 5" descr="http://www.w3c.rl.ac.uk/primers/history/origins_files/analyserl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905000" y="3149320"/>
            <a:ext cx="5486400" cy="36626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3734263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65731">
                                            <p:txEl>
                                              <p:pRg st="0" end="0"/>
                                            </p:txEl>
                                          </p:spTgt>
                                        </p:tgtEl>
                                        <p:attrNameLst>
                                          <p:attrName>style.visibility</p:attrName>
                                        </p:attrNameLst>
                                      </p:cBhvr>
                                      <p:to>
                                        <p:strVal val="visible"/>
                                      </p:to>
                                    </p:set>
                                    <p:animEffect transition="in" filter="dissolve">
                                      <p:cBhvr>
                                        <p:cTn id="7" dur="500"/>
                                        <p:tgtEl>
                                          <p:spTgt spid="1865731">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1865731">
                                            <p:txEl>
                                              <p:pRg st="1" end="1"/>
                                            </p:txEl>
                                          </p:spTgt>
                                        </p:tgtEl>
                                        <p:attrNameLst>
                                          <p:attrName>style.visibility</p:attrName>
                                        </p:attrNameLst>
                                      </p:cBhvr>
                                      <p:to>
                                        <p:strVal val="visible"/>
                                      </p:to>
                                    </p:set>
                                    <p:animEffect transition="in" filter="dissolve">
                                      <p:cBhvr>
                                        <p:cTn id="12" dur="500"/>
                                        <p:tgtEl>
                                          <p:spTgt spid="1865731">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1865731">
                                            <p:txEl>
                                              <p:pRg st="2" end="2"/>
                                            </p:txEl>
                                          </p:spTgt>
                                        </p:tgtEl>
                                        <p:attrNameLst>
                                          <p:attrName>style.visibility</p:attrName>
                                        </p:attrNameLst>
                                      </p:cBhvr>
                                      <p:to>
                                        <p:strVal val="visible"/>
                                      </p:to>
                                    </p:set>
                                    <p:animEffect transition="in" filter="dissolve">
                                      <p:cBhvr>
                                        <p:cTn id="17" dur="500"/>
                                        <p:tgtEl>
                                          <p:spTgt spid="1865731">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7778" name="Rectangle 2"/>
          <p:cNvSpPr>
            <a:spLocks noGrp="1" noChangeArrowheads="1"/>
          </p:cNvSpPr>
          <p:nvPr>
            <p:ph type="title"/>
          </p:nvPr>
        </p:nvSpPr>
        <p:spPr/>
        <p:txBody>
          <a:bodyPr/>
          <a:lstStyle/>
          <a:p>
            <a:r>
              <a:rPr lang="en-US"/>
              <a:t>Quotes from As We May Think</a:t>
            </a:r>
          </a:p>
        </p:txBody>
      </p:sp>
      <p:sp>
        <p:nvSpPr>
          <p:cNvPr id="1867779" name="Rectangle 3"/>
          <p:cNvSpPr>
            <a:spLocks noGrp="1" noChangeArrowheads="1"/>
          </p:cNvSpPr>
          <p:nvPr>
            <p:ph type="body" idx="1"/>
          </p:nvPr>
        </p:nvSpPr>
        <p:spPr>
          <a:xfrm>
            <a:off x="457200" y="1557338"/>
            <a:ext cx="8229600" cy="4535487"/>
          </a:xfrm>
        </p:spPr>
        <p:txBody>
          <a:bodyPr/>
          <a:lstStyle/>
          <a:p>
            <a:pPr>
              <a:buFontTx/>
              <a:buNone/>
            </a:pPr>
            <a:r>
              <a:rPr lang="en-US"/>
              <a:t>“[W]e are being bogged down today as specialization extends. The investigator is staggered by the findings and conclusions of thousands of other workers—conclusions which he cannot find time to grasp, much less to remember, as they appear.”</a:t>
            </a:r>
          </a:p>
          <a:p>
            <a:endParaRPr lang="en-US"/>
          </a:p>
          <a:p>
            <a:pPr lvl="1"/>
            <a:endParaRPr lang="en-US"/>
          </a:p>
        </p:txBody>
      </p:sp>
    </p:spTree>
    <p:extLst>
      <p:ext uri="{BB962C8B-B14F-4D97-AF65-F5344CB8AC3E}">
        <p14:creationId xmlns:p14="http://schemas.microsoft.com/office/powerpoint/2010/main" val="356940885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8802" name="Rectangle 2"/>
          <p:cNvSpPr>
            <a:spLocks noGrp="1" noChangeArrowheads="1"/>
          </p:cNvSpPr>
          <p:nvPr>
            <p:ph type="title"/>
          </p:nvPr>
        </p:nvSpPr>
        <p:spPr/>
        <p:txBody>
          <a:bodyPr/>
          <a:lstStyle/>
          <a:p>
            <a:r>
              <a:rPr lang="en-US"/>
              <a:t>Quotes from As We May Think</a:t>
            </a:r>
          </a:p>
        </p:txBody>
      </p:sp>
      <p:sp>
        <p:nvSpPr>
          <p:cNvPr id="1868803" name="Rectangle 3"/>
          <p:cNvSpPr>
            <a:spLocks noGrp="1" noChangeArrowheads="1"/>
          </p:cNvSpPr>
          <p:nvPr>
            <p:ph type="body" idx="1"/>
          </p:nvPr>
        </p:nvSpPr>
        <p:spPr>
          <a:xfrm>
            <a:off x="457200" y="1557338"/>
            <a:ext cx="8153400" cy="4535487"/>
          </a:xfrm>
        </p:spPr>
        <p:txBody>
          <a:bodyPr/>
          <a:lstStyle/>
          <a:p>
            <a:pPr>
              <a:buFontTx/>
              <a:buNone/>
            </a:pPr>
            <a:r>
              <a:rPr lang="en-US"/>
              <a:t>“[P]ublication has been extended far beyond our present ability to make real use of the record. The summation of human experience is being expanded at a prodigious rate, and the means we use for threading through the consequent maze to the momentarily important item is the same as was used in the days of square-rigged ships.”</a:t>
            </a:r>
          </a:p>
          <a:p>
            <a:endParaRPr lang="en-US"/>
          </a:p>
          <a:p>
            <a:endParaRPr lang="en-US"/>
          </a:p>
        </p:txBody>
      </p:sp>
    </p:spTree>
    <p:extLst>
      <p:ext uri="{BB962C8B-B14F-4D97-AF65-F5344CB8AC3E}">
        <p14:creationId xmlns:p14="http://schemas.microsoft.com/office/powerpoint/2010/main" val="11760526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86982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3810000"/>
            <a:ext cx="3962400" cy="2968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869826" name="Rectangle 2"/>
          <p:cNvSpPr>
            <a:spLocks noGrp="1" noChangeArrowheads="1"/>
          </p:cNvSpPr>
          <p:nvPr>
            <p:ph type="title"/>
          </p:nvPr>
        </p:nvSpPr>
        <p:spPr/>
        <p:txBody>
          <a:bodyPr/>
          <a:lstStyle/>
          <a:p>
            <a:r>
              <a:rPr lang="en-US"/>
              <a:t>Origins of Hypertext</a:t>
            </a:r>
          </a:p>
        </p:txBody>
      </p:sp>
      <p:sp>
        <p:nvSpPr>
          <p:cNvPr id="1869827" name="Rectangle 3"/>
          <p:cNvSpPr>
            <a:spLocks noGrp="1" noChangeArrowheads="1"/>
          </p:cNvSpPr>
          <p:nvPr>
            <p:ph type="body" idx="1"/>
          </p:nvPr>
        </p:nvSpPr>
        <p:spPr>
          <a:xfrm>
            <a:off x="457200" y="1557338"/>
            <a:ext cx="8458200" cy="5072062"/>
          </a:xfrm>
        </p:spPr>
        <p:txBody>
          <a:bodyPr/>
          <a:lstStyle/>
          <a:p>
            <a:r>
              <a:rPr lang="en-US" dirty="0"/>
              <a:t>Lots of ideas for </a:t>
            </a:r>
            <a:r>
              <a:rPr lang="en-US" dirty="0" smtClean="0"/>
              <a:t>inventions in the article</a:t>
            </a:r>
            <a:endParaRPr lang="en-US" dirty="0"/>
          </a:p>
          <a:p>
            <a:pPr lvl="1"/>
            <a:r>
              <a:rPr lang="en-US" dirty="0"/>
              <a:t>Wearable cameras for photographic records</a:t>
            </a:r>
          </a:p>
          <a:p>
            <a:pPr lvl="1"/>
            <a:r>
              <a:rPr lang="en-US" dirty="0"/>
              <a:t>Encyclopedia </a:t>
            </a:r>
            <a:r>
              <a:rPr lang="en-US" dirty="0" err="1"/>
              <a:t>Brittanica</a:t>
            </a:r>
            <a:r>
              <a:rPr lang="en-US" dirty="0"/>
              <a:t> for a nickel</a:t>
            </a:r>
          </a:p>
          <a:p>
            <a:pPr lvl="1"/>
            <a:r>
              <a:rPr lang="en-US" dirty="0"/>
              <a:t>Automatic transcripts of speech</a:t>
            </a:r>
          </a:p>
          <a:p>
            <a:pPr lvl="1"/>
            <a:r>
              <a:rPr lang="en-US" dirty="0"/>
              <a:t>Direct capture of nerve impulses</a:t>
            </a:r>
          </a:p>
          <a:p>
            <a:pPr lvl="1"/>
            <a:endParaRPr lang="en-US" sz="1100" dirty="0"/>
          </a:p>
          <a:p>
            <a:r>
              <a:rPr lang="en-US" dirty="0" err="1"/>
              <a:t>Memex</a:t>
            </a:r>
            <a:endParaRPr lang="en-US" dirty="0"/>
          </a:p>
          <a:p>
            <a:pPr lvl="1"/>
            <a:r>
              <a:rPr lang="en-US" dirty="0"/>
              <a:t>First idea of </a:t>
            </a:r>
            <a:r>
              <a:rPr lang="en-US" dirty="0" smtClean="0"/>
              <a:t>hypertext</a:t>
            </a:r>
          </a:p>
          <a:p>
            <a:pPr lvl="1"/>
            <a:r>
              <a:rPr lang="en-US" dirty="0" smtClean="0"/>
              <a:t>Large display</a:t>
            </a:r>
          </a:p>
          <a:p>
            <a:pPr lvl="1"/>
            <a:r>
              <a:rPr lang="en-US" dirty="0" smtClean="0"/>
              <a:t>Can link articles together</a:t>
            </a:r>
            <a:endParaRPr lang="en-US" dirty="0"/>
          </a:p>
        </p:txBody>
      </p:sp>
    </p:spTree>
    <p:extLst>
      <p:ext uri="{BB962C8B-B14F-4D97-AF65-F5344CB8AC3E}">
        <p14:creationId xmlns:p14="http://schemas.microsoft.com/office/powerpoint/2010/main" val="470250589"/>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869827">
                                            <p:txEl>
                                              <p:pRg st="0" end="0"/>
                                            </p:txEl>
                                          </p:spTgt>
                                        </p:tgtEl>
                                        <p:attrNameLst>
                                          <p:attrName>style.visibility</p:attrName>
                                        </p:attrNameLst>
                                      </p:cBhvr>
                                      <p:to>
                                        <p:strVal val="visible"/>
                                      </p:to>
                                    </p:set>
                                    <p:animEffect transition="in" filter="dissolve">
                                      <p:cBhvr>
                                        <p:cTn id="7" dur="500"/>
                                        <p:tgtEl>
                                          <p:spTgt spid="1869827">
                                            <p:txEl>
                                              <p:pRg st="0" end="0"/>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869827">
                                            <p:txEl>
                                              <p:pRg st="1" end="1"/>
                                            </p:txEl>
                                          </p:spTgt>
                                        </p:tgtEl>
                                        <p:attrNameLst>
                                          <p:attrName>style.visibility</p:attrName>
                                        </p:attrNameLst>
                                      </p:cBhvr>
                                      <p:to>
                                        <p:strVal val="visible"/>
                                      </p:to>
                                    </p:set>
                                    <p:animEffect transition="in" filter="dissolve">
                                      <p:cBhvr>
                                        <p:cTn id="10" dur="500"/>
                                        <p:tgtEl>
                                          <p:spTgt spid="1869827">
                                            <p:txEl>
                                              <p:pRg st="1" end="1"/>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869827">
                                            <p:txEl>
                                              <p:pRg st="2" end="2"/>
                                            </p:txEl>
                                          </p:spTgt>
                                        </p:tgtEl>
                                        <p:attrNameLst>
                                          <p:attrName>style.visibility</p:attrName>
                                        </p:attrNameLst>
                                      </p:cBhvr>
                                      <p:to>
                                        <p:strVal val="visible"/>
                                      </p:to>
                                    </p:set>
                                    <p:animEffect transition="in" filter="dissolve">
                                      <p:cBhvr>
                                        <p:cTn id="13" dur="500"/>
                                        <p:tgtEl>
                                          <p:spTgt spid="1869827">
                                            <p:txEl>
                                              <p:pRg st="2" end="2"/>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869827">
                                            <p:txEl>
                                              <p:pRg st="3" end="3"/>
                                            </p:txEl>
                                          </p:spTgt>
                                        </p:tgtEl>
                                        <p:attrNameLst>
                                          <p:attrName>style.visibility</p:attrName>
                                        </p:attrNameLst>
                                      </p:cBhvr>
                                      <p:to>
                                        <p:strVal val="visible"/>
                                      </p:to>
                                    </p:set>
                                    <p:animEffect transition="in" filter="dissolve">
                                      <p:cBhvr>
                                        <p:cTn id="16" dur="500"/>
                                        <p:tgtEl>
                                          <p:spTgt spid="1869827">
                                            <p:txEl>
                                              <p:pRg st="3" end="3"/>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869827">
                                            <p:txEl>
                                              <p:pRg st="4" end="4"/>
                                            </p:txEl>
                                          </p:spTgt>
                                        </p:tgtEl>
                                        <p:attrNameLst>
                                          <p:attrName>style.visibility</p:attrName>
                                        </p:attrNameLst>
                                      </p:cBhvr>
                                      <p:to>
                                        <p:strVal val="visible"/>
                                      </p:to>
                                    </p:set>
                                    <p:animEffect transition="in" filter="dissolve">
                                      <p:cBhvr>
                                        <p:cTn id="19" dur="500"/>
                                        <p:tgtEl>
                                          <p:spTgt spid="1869827">
                                            <p:txEl>
                                              <p:pRg st="4" end="4"/>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869827">
                                            <p:txEl>
                                              <p:pRg st="6" end="6"/>
                                            </p:txEl>
                                          </p:spTgt>
                                        </p:tgtEl>
                                        <p:attrNameLst>
                                          <p:attrName>style.visibility</p:attrName>
                                        </p:attrNameLst>
                                      </p:cBhvr>
                                      <p:to>
                                        <p:strVal val="visible"/>
                                      </p:to>
                                    </p:set>
                                    <p:animEffect transition="in" filter="dissolve">
                                      <p:cBhvr>
                                        <p:cTn id="22" dur="500"/>
                                        <p:tgtEl>
                                          <p:spTgt spid="1869827">
                                            <p:txEl>
                                              <p:pRg st="6" end="6"/>
                                            </p:txEl>
                                          </p:spTgt>
                                        </p:tgtEl>
                                      </p:cBhvr>
                                    </p:animEffect>
                                  </p:childTnLst>
                                </p:cTn>
                              </p:par>
                              <p:par>
                                <p:cTn id="23" presetID="9" presetClass="entr" presetSubtype="0" fill="hold" nodeType="withEffect">
                                  <p:stCondLst>
                                    <p:cond delay="0"/>
                                  </p:stCondLst>
                                  <p:childTnLst>
                                    <p:set>
                                      <p:cBhvr>
                                        <p:cTn id="24" dur="1" fill="hold">
                                          <p:stCondLst>
                                            <p:cond delay="0"/>
                                          </p:stCondLst>
                                        </p:cTn>
                                        <p:tgtEl>
                                          <p:spTgt spid="1869827">
                                            <p:txEl>
                                              <p:pRg st="7" end="7"/>
                                            </p:txEl>
                                          </p:spTgt>
                                        </p:tgtEl>
                                        <p:attrNameLst>
                                          <p:attrName>style.visibility</p:attrName>
                                        </p:attrNameLst>
                                      </p:cBhvr>
                                      <p:to>
                                        <p:strVal val="visible"/>
                                      </p:to>
                                    </p:set>
                                    <p:animEffect transition="in" filter="dissolve">
                                      <p:cBhvr>
                                        <p:cTn id="25" dur="500"/>
                                        <p:tgtEl>
                                          <p:spTgt spid="1869827">
                                            <p:txEl>
                                              <p:pRg st="7" end="7"/>
                                            </p:txEl>
                                          </p:spTgt>
                                        </p:tgtEl>
                                      </p:cBhvr>
                                    </p:animEffect>
                                  </p:childTnLst>
                                </p:cTn>
                              </p:par>
                              <p:par>
                                <p:cTn id="26" presetID="9" presetClass="entr" presetSubtype="0" fill="hold" nodeType="withEffect">
                                  <p:stCondLst>
                                    <p:cond delay="0"/>
                                  </p:stCondLst>
                                  <p:childTnLst>
                                    <p:set>
                                      <p:cBhvr>
                                        <p:cTn id="27" dur="1" fill="hold">
                                          <p:stCondLst>
                                            <p:cond delay="0"/>
                                          </p:stCondLst>
                                        </p:cTn>
                                        <p:tgtEl>
                                          <p:spTgt spid="1869827">
                                            <p:txEl>
                                              <p:pRg st="8" end="8"/>
                                            </p:txEl>
                                          </p:spTgt>
                                        </p:tgtEl>
                                        <p:attrNameLst>
                                          <p:attrName>style.visibility</p:attrName>
                                        </p:attrNameLst>
                                      </p:cBhvr>
                                      <p:to>
                                        <p:strVal val="visible"/>
                                      </p:to>
                                    </p:set>
                                    <p:animEffect transition="in" filter="dissolve">
                                      <p:cBhvr>
                                        <p:cTn id="28" dur="500"/>
                                        <p:tgtEl>
                                          <p:spTgt spid="1869827">
                                            <p:txEl>
                                              <p:pRg st="8" end="8"/>
                                            </p:txEl>
                                          </p:spTgt>
                                        </p:tgtEl>
                                      </p:cBhvr>
                                    </p:animEffect>
                                  </p:childTnLst>
                                </p:cTn>
                              </p:par>
                              <p:par>
                                <p:cTn id="29" presetID="9" presetClass="entr" presetSubtype="0" fill="hold" nodeType="withEffect">
                                  <p:stCondLst>
                                    <p:cond delay="0"/>
                                  </p:stCondLst>
                                  <p:childTnLst>
                                    <p:set>
                                      <p:cBhvr>
                                        <p:cTn id="30" dur="1" fill="hold">
                                          <p:stCondLst>
                                            <p:cond delay="0"/>
                                          </p:stCondLst>
                                        </p:cTn>
                                        <p:tgtEl>
                                          <p:spTgt spid="1869827">
                                            <p:txEl>
                                              <p:pRg st="9" end="9"/>
                                            </p:txEl>
                                          </p:spTgt>
                                        </p:tgtEl>
                                        <p:attrNameLst>
                                          <p:attrName>style.visibility</p:attrName>
                                        </p:attrNameLst>
                                      </p:cBhvr>
                                      <p:to>
                                        <p:strVal val="visible"/>
                                      </p:to>
                                    </p:set>
                                    <p:animEffect transition="in" filter="dissolve">
                                      <p:cBhvr>
                                        <p:cTn id="31" dur="500"/>
                                        <p:tgtEl>
                                          <p:spTgt spid="1869827">
                                            <p:txEl>
                                              <p:pRg st="9" end="9"/>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7650" name="Rectangle 2"/>
          <p:cNvSpPr>
            <a:spLocks noGrp="1" noChangeArrowheads="1"/>
          </p:cNvSpPr>
          <p:nvPr>
            <p:ph type="title"/>
          </p:nvPr>
        </p:nvSpPr>
        <p:spPr/>
        <p:txBody>
          <a:bodyPr/>
          <a:lstStyle/>
          <a:p>
            <a:endParaRPr lang="en-US"/>
          </a:p>
        </p:txBody>
      </p:sp>
      <p:sp>
        <p:nvSpPr>
          <p:cNvPr id="1947651" name="Rectangle 3"/>
          <p:cNvSpPr>
            <a:spLocks noGrp="1" noChangeArrowheads="1"/>
          </p:cNvSpPr>
          <p:nvPr>
            <p:ph type="body" idx="1"/>
          </p:nvPr>
        </p:nvSpPr>
        <p:spPr/>
        <p:txBody>
          <a:bodyPr/>
          <a:lstStyle/>
          <a:p>
            <a:endParaRPr lang="en-US"/>
          </a:p>
        </p:txBody>
      </p:sp>
      <p:pic>
        <p:nvPicPr>
          <p:cNvPr id="1947652" name="Picture 4" descr="The image “http://www.dansmc.com/microfiche.jpg” cannot be displayed, because it contains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7960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7103564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8674" name="Rectangle 2"/>
          <p:cNvSpPr>
            <a:spLocks noGrp="1" noChangeArrowheads="1"/>
          </p:cNvSpPr>
          <p:nvPr>
            <p:ph type="title"/>
          </p:nvPr>
        </p:nvSpPr>
        <p:spPr/>
        <p:txBody>
          <a:bodyPr/>
          <a:lstStyle/>
          <a:p>
            <a:endParaRPr lang="en-US"/>
          </a:p>
        </p:txBody>
      </p:sp>
      <p:sp>
        <p:nvSpPr>
          <p:cNvPr id="1948675" name="Rectangle 3"/>
          <p:cNvSpPr>
            <a:spLocks noGrp="1" noChangeArrowheads="1"/>
          </p:cNvSpPr>
          <p:nvPr>
            <p:ph type="body" idx="1"/>
          </p:nvPr>
        </p:nvSpPr>
        <p:spPr/>
        <p:txBody>
          <a:bodyPr/>
          <a:lstStyle/>
          <a:p>
            <a:endParaRPr lang="en-US"/>
          </a:p>
        </p:txBody>
      </p:sp>
      <p:pic>
        <p:nvPicPr>
          <p:cNvPr id="1948676" name="Picture 4" descr="The image “http://www.dansmc.com/microfiche_reader.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8800" y="0"/>
            <a:ext cx="581818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4575759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a:spLocks noChangeArrowheads="1"/>
          </p:cNvSpPr>
          <p:nvPr/>
        </p:nvSpPr>
        <p:spPr bwMode="auto">
          <a:xfrm>
            <a:off x="0" y="512826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1871874" name="Rectangle 2"/>
          <p:cNvSpPr>
            <a:spLocks noGrp="1" noChangeArrowheads="1"/>
          </p:cNvSpPr>
          <p:nvPr>
            <p:ph type="title"/>
          </p:nvPr>
        </p:nvSpPr>
        <p:spPr/>
        <p:txBody>
          <a:bodyPr/>
          <a:lstStyle/>
          <a:p>
            <a:r>
              <a:rPr lang="en-US"/>
              <a:t>Origins of Hypertext</a:t>
            </a:r>
          </a:p>
        </p:txBody>
      </p:sp>
      <p:pic>
        <p:nvPicPr>
          <p:cNvPr id="1871876" name="Picture 4" descr="image18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557394" y="76200"/>
            <a:ext cx="2510406" cy="2475706"/>
          </a:xfrm>
          <a:prstGeom prst="rect">
            <a:avLst/>
          </a:prstGeom>
          <a:noFill/>
          <a:extLst>
            <a:ext uri="{909E8E84-426E-40DD-AFC4-6F175D3DCCD1}">
              <a14:hiddenFill xmlns:a14="http://schemas.microsoft.com/office/drawing/2010/main">
                <a:solidFill>
                  <a:srgbClr val="FFFFFF"/>
                </a:solidFill>
              </a14:hiddenFill>
            </a:ext>
          </a:extLst>
        </p:spPr>
      </p:pic>
      <p:sp>
        <p:nvSpPr>
          <p:cNvPr id="1871877" name="Line 5"/>
          <p:cNvSpPr>
            <a:spLocks noChangeShapeType="1"/>
          </p:cNvSpPr>
          <p:nvPr/>
        </p:nvSpPr>
        <p:spPr bwMode="auto">
          <a:xfrm>
            <a:off x="2895600" y="1752600"/>
            <a:ext cx="3609975" cy="0"/>
          </a:xfrm>
          <a:prstGeom prst="line">
            <a:avLst/>
          </a:prstGeom>
          <a:noFill/>
          <a:ln w="9525">
            <a:solidFill>
              <a:schemeClr val="tx1"/>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Content Placeholder 1"/>
          <p:cNvSpPr>
            <a:spLocks noGrp="1"/>
          </p:cNvSpPr>
          <p:nvPr>
            <p:ph idx="1"/>
          </p:nvPr>
        </p:nvSpPr>
        <p:spPr>
          <a:xfrm>
            <a:off x="609600" y="1447800"/>
            <a:ext cx="8077200" cy="4525963"/>
          </a:xfrm>
        </p:spPr>
        <p:txBody>
          <a:bodyPr/>
          <a:lstStyle/>
          <a:p>
            <a:r>
              <a:rPr lang="en-US" dirty="0"/>
              <a:t>Ted Nelson</a:t>
            </a:r>
          </a:p>
          <a:p>
            <a:pPr lvl="1"/>
            <a:r>
              <a:rPr lang="en-US" dirty="0"/>
              <a:t>Coined “hypertext” and “</a:t>
            </a:r>
            <a:r>
              <a:rPr lang="en-US" dirty="0" err="1"/>
              <a:t>docuverse</a:t>
            </a:r>
            <a:r>
              <a:rPr lang="en-US" dirty="0"/>
              <a:t>”</a:t>
            </a:r>
          </a:p>
          <a:p>
            <a:pPr lvl="1"/>
            <a:r>
              <a:rPr lang="en-US" dirty="0" err="1"/>
              <a:t>Xanadu</a:t>
            </a:r>
            <a:r>
              <a:rPr lang="en-US" dirty="0"/>
              <a:t>, started in 1960s, end-all </a:t>
            </a:r>
            <a:r>
              <a:rPr lang="en-US" dirty="0" smtClean="0"/>
              <a:t>be-all </a:t>
            </a:r>
            <a:r>
              <a:rPr lang="en-US" dirty="0"/>
              <a:t>of hypertext</a:t>
            </a:r>
          </a:p>
          <a:p>
            <a:pPr lvl="1"/>
            <a:r>
              <a:rPr lang="en-US" dirty="0"/>
              <a:t>"longest-running vaporware story in the history  of the computer industry" – Wired</a:t>
            </a:r>
          </a:p>
          <a:p>
            <a:pPr lvl="1"/>
            <a:r>
              <a:rPr lang="en-US" dirty="0" err="1"/>
              <a:t>Engelbart</a:t>
            </a:r>
            <a:r>
              <a:rPr lang="en-US" dirty="0"/>
              <a:t> credited with first </a:t>
            </a:r>
            <a:r>
              <a:rPr lang="en-US" dirty="0" smtClean="0"/>
              <a:t>implementation</a:t>
            </a:r>
            <a:endParaRPr lang="en-US" dirty="0"/>
          </a:p>
          <a:p>
            <a:r>
              <a:rPr lang="en-US" dirty="0"/>
              <a:t>Key Ideas:</a:t>
            </a:r>
          </a:p>
          <a:p>
            <a:pPr lvl="1"/>
            <a:r>
              <a:rPr lang="en-US" dirty="0"/>
              <a:t>Micropayments</a:t>
            </a:r>
          </a:p>
          <a:p>
            <a:pPr lvl="1"/>
            <a:r>
              <a:rPr lang="en-US" dirty="0" err="1"/>
              <a:t>Transclusion</a:t>
            </a:r>
            <a:r>
              <a:rPr lang="en-US" dirty="0"/>
              <a:t>, combining multiple documents</a:t>
            </a:r>
          </a:p>
          <a:p>
            <a:pPr lvl="1"/>
            <a:r>
              <a:rPr lang="en-US" dirty="0" err="1" smtClean="0"/>
              <a:t>StretchText</a:t>
            </a:r>
            <a:endParaRPr lang="en-US" dirty="0"/>
          </a:p>
          <a:p>
            <a:endParaRPr lang="en-US" dirty="0"/>
          </a:p>
        </p:txBody>
      </p:sp>
    </p:spTree>
    <p:extLst>
      <p:ext uri="{BB962C8B-B14F-4D97-AF65-F5344CB8AC3E}">
        <p14:creationId xmlns:p14="http://schemas.microsoft.com/office/powerpoint/2010/main" val="1143921343"/>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2902" name="Rectangle 6"/>
          <p:cNvSpPr>
            <a:spLocks noChangeArrowheads="1"/>
          </p:cNvSpPr>
          <p:nvPr/>
        </p:nvSpPr>
        <p:spPr bwMode="auto">
          <a:xfrm>
            <a:off x="1371600" y="3505200"/>
            <a:ext cx="6477000" cy="3048000"/>
          </a:xfrm>
          <a:prstGeom prst="rect">
            <a:avLst/>
          </a:prstGeom>
          <a:solidFill>
            <a:srgbClr val="FFFF66"/>
          </a:solidFill>
          <a:ln w="9525">
            <a:solidFill>
              <a:srgbClr val="808080"/>
            </a:solidFill>
            <a:miter lim="800000"/>
            <a:headEnd/>
            <a:tailEnd/>
          </a:ln>
          <a:effectLst/>
        </p:spPr>
        <p:txBody>
          <a:bodyPr wrap="square" anchor="ctr"/>
          <a:lstStyle/>
          <a:p>
            <a:r>
              <a:rPr lang="en-US" sz="3000" dirty="0">
                <a:latin typeface="+mj-lt"/>
              </a:rPr>
              <a:t>In </a:t>
            </a:r>
            <a:r>
              <a:rPr lang="en-US" sz="3000" dirty="0" err="1">
                <a:latin typeface="+mj-lt"/>
              </a:rPr>
              <a:t>Stretchtext</a:t>
            </a:r>
            <a:r>
              <a:rPr lang="en-US" sz="3000" dirty="0">
                <a:latin typeface="+mj-lt"/>
              </a:rPr>
              <a:t>, </a:t>
            </a:r>
            <a:r>
              <a:rPr lang="en-US" sz="3000" b="1" dirty="0">
                <a:latin typeface="+mj-lt"/>
              </a:rPr>
              <a:t>a kind of hypertext</a:t>
            </a:r>
            <a:r>
              <a:rPr lang="en-US" sz="3000" dirty="0">
                <a:latin typeface="+mj-lt"/>
              </a:rPr>
              <a:t>, text is stored as a stream. </a:t>
            </a:r>
            <a:r>
              <a:rPr lang="en-US" sz="3000" dirty="0" smtClean="0">
                <a:latin typeface="+mj-lt"/>
              </a:rPr>
              <a:t>Extra </a:t>
            </a:r>
            <a:r>
              <a:rPr lang="en-US" sz="3000" dirty="0">
                <a:latin typeface="+mj-lt"/>
              </a:rPr>
              <a:t>text, </a:t>
            </a:r>
            <a:r>
              <a:rPr lang="en-US" sz="3000" b="1" dirty="0">
                <a:latin typeface="+mj-lt"/>
              </a:rPr>
              <a:t>invisible at one level</a:t>
            </a:r>
            <a:r>
              <a:rPr lang="en-US" sz="3000" dirty="0">
                <a:latin typeface="+mj-lt"/>
              </a:rPr>
              <a:t>, is coded to pop in and out at desired altitudes, </a:t>
            </a:r>
            <a:r>
              <a:rPr lang="en-US" sz="3000" b="1" dirty="0">
                <a:latin typeface="+mj-lt"/>
              </a:rPr>
              <a:t>under user control</a:t>
            </a:r>
            <a:r>
              <a:rPr lang="en-US" sz="3000" dirty="0" smtClean="0">
                <a:latin typeface="+mj-lt"/>
              </a:rPr>
              <a:t>.</a:t>
            </a:r>
            <a:endParaRPr lang="en-US" sz="3000" dirty="0">
              <a:latin typeface="+mj-lt"/>
            </a:endParaRPr>
          </a:p>
        </p:txBody>
      </p:sp>
      <p:sp>
        <p:nvSpPr>
          <p:cNvPr id="1872901" name="Rectangle 5"/>
          <p:cNvSpPr>
            <a:spLocks noChangeArrowheads="1"/>
          </p:cNvSpPr>
          <p:nvPr/>
        </p:nvSpPr>
        <p:spPr bwMode="auto">
          <a:xfrm>
            <a:off x="1371600" y="1447800"/>
            <a:ext cx="6477000" cy="1905000"/>
          </a:xfrm>
          <a:prstGeom prst="rect">
            <a:avLst/>
          </a:prstGeom>
          <a:solidFill>
            <a:srgbClr val="FFFF66"/>
          </a:solidFill>
          <a:ln w="9525">
            <a:solidFill>
              <a:srgbClr val="808080"/>
            </a:solidFill>
            <a:miter lim="800000"/>
            <a:headEnd/>
            <a:tailEnd/>
          </a:ln>
          <a:effectLst/>
        </p:spPr>
        <p:txBody>
          <a:bodyPr wrap="square" anchor="ctr"/>
          <a:lstStyle/>
          <a:p>
            <a:r>
              <a:rPr lang="en-US" sz="3000" dirty="0">
                <a:latin typeface="+mj-lt"/>
              </a:rPr>
              <a:t>In </a:t>
            </a:r>
            <a:r>
              <a:rPr lang="en-US" sz="3000" dirty="0" err="1">
                <a:latin typeface="+mj-lt"/>
              </a:rPr>
              <a:t>Stretchtext</a:t>
            </a:r>
            <a:r>
              <a:rPr lang="en-US" sz="3000" dirty="0">
                <a:latin typeface="+mj-lt"/>
              </a:rPr>
              <a:t>, text is stored as a stream. </a:t>
            </a:r>
            <a:r>
              <a:rPr lang="en-US" sz="3000" dirty="0" smtClean="0">
                <a:latin typeface="+mj-lt"/>
              </a:rPr>
              <a:t>Extra </a:t>
            </a:r>
            <a:r>
              <a:rPr lang="en-US" sz="3000" dirty="0">
                <a:latin typeface="+mj-lt"/>
              </a:rPr>
              <a:t>text is coded to pop in and out at desired altitudes</a:t>
            </a:r>
            <a:r>
              <a:rPr lang="en-US" sz="3000" dirty="0" smtClean="0">
                <a:latin typeface="+mj-lt"/>
              </a:rPr>
              <a:t>.</a:t>
            </a:r>
            <a:endParaRPr lang="en-US" sz="3000" dirty="0">
              <a:latin typeface="+mj-lt"/>
            </a:endParaRPr>
          </a:p>
        </p:txBody>
      </p:sp>
      <p:sp>
        <p:nvSpPr>
          <p:cNvPr id="1872898" name="Rectangle 2"/>
          <p:cNvSpPr>
            <a:spLocks noGrp="1" noChangeArrowheads="1"/>
          </p:cNvSpPr>
          <p:nvPr>
            <p:ph type="title"/>
          </p:nvPr>
        </p:nvSpPr>
        <p:spPr/>
        <p:txBody>
          <a:bodyPr/>
          <a:lstStyle/>
          <a:p>
            <a:r>
              <a:rPr lang="en-US"/>
              <a:t>Stretchtext Example</a:t>
            </a:r>
          </a:p>
        </p:txBody>
      </p:sp>
    </p:spTree>
    <p:extLst>
      <p:ext uri="{BB962C8B-B14F-4D97-AF65-F5344CB8AC3E}">
        <p14:creationId xmlns:p14="http://schemas.microsoft.com/office/powerpoint/2010/main" val="280748249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73922" name="Rectangle 2"/>
          <p:cNvSpPr>
            <a:spLocks noGrp="1" noChangeArrowheads="1"/>
          </p:cNvSpPr>
          <p:nvPr>
            <p:ph type="title"/>
          </p:nvPr>
        </p:nvSpPr>
        <p:spPr/>
        <p:txBody>
          <a:bodyPr/>
          <a:lstStyle/>
          <a:p>
            <a:endParaRPr lang="en-US"/>
          </a:p>
        </p:txBody>
      </p:sp>
      <p:sp>
        <p:nvSpPr>
          <p:cNvPr id="1873923" name="Rectangle 3"/>
          <p:cNvSpPr>
            <a:spLocks noGrp="1" noChangeArrowheads="1"/>
          </p:cNvSpPr>
          <p:nvPr>
            <p:ph type="body" idx="1"/>
          </p:nvPr>
        </p:nvSpPr>
        <p:spPr/>
        <p:txBody>
          <a:bodyPr/>
          <a:lstStyle/>
          <a:p>
            <a:endParaRPr lang="en-US"/>
          </a:p>
        </p:txBody>
      </p:sp>
      <p:sp>
        <p:nvSpPr>
          <p:cNvPr id="1873924" name="Rectangle 4"/>
          <p:cNvSpPr>
            <a:spLocks noChangeArrowheads="1"/>
          </p:cNvSpPr>
          <p:nvPr/>
        </p:nvSpPr>
        <p:spPr bwMode="auto">
          <a:xfrm>
            <a:off x="406400" y="228600"/>
            <a:ext cx="8280400" cy="1143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txBody>
          <a:bodyPr anchor="b"/>
          <a:lstStyle/>
          <a:p>
            <a:r>
              <a:rPr lang="en-US" sz="3600">
                <a:solidFill>
                  <a:srgbClr val="445984"/>
                </a:solidFill>
              </a:rPr>
              <a:t>Udanax (Xanadu backwards)</a:t>
            </a:r>
          </a:p>
        </p:txBody>
      </p:sp>
      <p:pic>
        <p:nvPicPr>
          <p:cNvPr id="1873925" name="Picture 5" descr="transpoin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4800" y="-592138"/>
            <a:ext cx="10534650" cy="9421813"/>
          </a:xfrm>
          <a:prstGeom prst="rect">
            <a:avLst/>
          </a:prstGeom>
          <a:noFill/>
          <a:extLst>
            <a:ext uri="{909E8E84-426E-40DD-AFC4-6F175D3DCCD1}">
              <a14:hiddenFill xmlns:a14="http://schemas.microsoft.com/office/drawing/2010/main">
                <a:solidFill>
                  <a:srgbClr val="FFFFFF"/>
                </a:solidFill>
              </a14:hiddenFill>
            </a:ext>
          </a:extLst>
        </p:spPr>
      </p:pic>
      <p:sp>
        <p:nvSpPr>
          <p:cNvPr id="1873926" name="Rectangle 6"/>
          <p:cNvSpPr>
            <a:spLocks noChangeArrowheads="1"/>
          </p:cNvSpPr>
          <p:nvPr/>
        </p:nvSpPr>
        <p:spPr bwMode="auto">
          <a:xfrm>
            <a:off x="2335213" y="3581400"/>
            <a:ext cx="6630987" cy="2895600"/>
          </a:xfrm>
          <a:prstGeom prst="rect">
            <a:avLst/>
          </a:prstGeom>
          <a:solidFill>
            <a:srgbClr val="FFFF99"/>
          </a:solidFill>
          <a:ln w="12700">
            <a:solidFill>
              <a:srgbClr val="808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65100" indent="-160338">
              <a:buSzPct val="75000"/>
            </a:pPr>
            <a:r>
              <a:rPr lang="en-US" sz="2900">
                <a:solidFill>
                  <a:srgbClr val="445984"/>
                </a:solidFill>
              </a:rPr>
              <a:t>Udanax Green </a:t>
            </a:r>
          </a:p>
          <a:p>
            <a:pPr marL="165100" indent="-160338">
              <a:buSzPct val="75000"/>
              <a:buFontTx/>
              <a:buChar char="•"/>
            </a:pPr>
            <a:r>
              <a:rPr lang="en-US" sz="2900" b="0">
                <a:solidFill>
                  <a:srgbClr val="445984"/>
                </a:solidFill>
              </a:rPr>
              <a:t> Rough draft created as new version (left); edited to produce new (right)</a:t>
            </a:r>
          </a:p>
          <a:p>
            <a:pPr marL="165100" indent="-160338">
              <a:buSzPct val="75000"/>
              <a:buFontTx/>
              <a:buChar char="•"/>
            </a:pPr>
            <a:r>
              <a:rPr lang="en-US" sz="2900" b="0">
                <a:solidFill>
                  <a:srgbClr val="445984"/>
                </a:solidFill>
              </a:rPr>
              <a:t>Keeps tracks of edits so both portions remain same</a:t>
            </a:r>
          </a:p>
          <a:p>
            <a:pPr marL="165100" indent="-160338">
              <a:buSzPct val="75000"/>
              <a:buFontTx/>
              <a:buChar char="•"/>
            </a:pPr>
            <a:r>
              <a:rPr lang="en-US" sz="2900" b="0">
                <a:solidFill>
                  <a:srgbClr val="445984"/>
                </a:solidFill>
              </a:rPr>
              <a:t>“Transpointing window"</a:t>
            </a:r>
          </a:p>
        </p:txBody>
      </p:sp>
    </p:spTree>
    <p:extLst>
      <p:ext uri="{BB962C8B-B14F-4D97-AF65-F5344CB8AC3E}">
        <p14:creationId xmlns:p14="http://schemas.microsoft.com/office/powerpoint/2010/main" val="3035001146"/>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Previously…</a:t>
            </a:r>
            <a:endParaRPr lang="en-US" dirty="0"/>
          </a:p>
        </p:txBody>
      </p:sp>
      <p:sp>
        <p:nvSpPr>
          <p:cNvPr id="3" name="Content Placeholder 2"/>
          <p:cNvSpPr>
            <a:spLocks noGrp="1"/>
          </p:cNvSpPr>
          <p:nvPr>
            <p:ph idx="1"/>
          </p:nvPr>
        </p:nvSpPr>
        <p:spPr/>
        <p:txBody>
          <a:bodyPr/>
          <a:lstStyle/>
          <a:p>
            <a:r>
              <a:rPr lang="en-US" dirty="0" smtClean="0"/>
              <a:t>Core concepts of modern GUIs</a:t>
            </a:r>
          </a:p>
          <a:p>
            <a:pPr lvl="1"/>
            <a:r>
              <a:rPr lang="en-US" dirty="0" smtClean="0"/>
              <a:t>Widgets</a:t>
            </a:r>
            <a:endParaRPr lang="en-US" dirty="0"/>
          </a:p>
          <a:p>
            <a:pPr lvl="1"/>
            <a:r>
              <a:rPr lang="en-US" dirty="0"/>
              <a:t>Component </a:t>
            </a:r>
            <a:r>
              <a:rPr lang="en-US" dirty="0" smtClean="0"/>
              <a:t>Trees (DOM)</a:t>
            </a:r>
            <a:endParaRPr lang="en-US" dirty="0"/>
          </a:p>
          <a:p>
            <a:pPr lvl="1"/>
            <a:r>
              <a:rPr lang="en-US" dirty="0" smtClean="0"/>
              <a:t>Model-View-Controller </a:t>
            </a:r>
            <a:r>
              <a:rPr lang="en-US" sz="2400" dirty="0" smtClean="0"/>
              <a:t>(at all scales)</a:t>
            </a:r>
            <a:endParaRPr lang="en-US" dirty="0" smtClean="0"/>
          </a:p>
          <a:p>
            <a:pPr lvl="1"/>
            <a:r>
              <a:rPr lang="en-US" dirty="0" smtClean="0"/>
              <a:t>Event-driven </a:t>
            </a:r>
            <a:r>
              <a:rPr lang="en-US" dirty="0" smtClean="0"/>
              <a:t>programming</a:t>
            </a:r>
          </a:p>
          <a:p>
            <a:endParaRPr 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39400" y="2220913"/>
            <a:ext cx="2784061" cy="24272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4381993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89282" name="Rectangle 2"/>
          <p:cNvSpPr>
            <a:spLocks noGrp="1" noChangeArrowheads="1"/>
          </p:cNvSpPr>
          <p:nvPr>
            <p:ph type="title"/>
          </p:nvPr>
        </p:nvSpPr>
        <p:spPr/>
        <p:txBody>
          <a:bodyPr/>
          <a:lstStyle/>
          <a:p>
            <a:r>
              <a:rPr lang="en-US" dirty="0" err="1"/>
              <a:t>Engelbart</a:t>
            </a:r>
            <a:r>
              <a:rPr lang="en-US" dirty="0"/>
              <a:t> and Hypertext</a:t>
            </a:r>
          </a:p>
        </p:txBody>
      </p:sp>
      <p:sp>
        <p:nvSpPr>
          <p:cNvPr id="1889283" name="Rectangle 3"/>
          <p:cNvSpPr>
            <a:spLocks noGrp="1" noChangeArrowheads="1"/>
          </p:cNvSpPr>
          <p:nvPr>
            <p:ph type="body" idx="1"/>
          </p:nvPr>
        </p:nvSpPr>
        <p:spPr/>
        <p:txBody>
          <a:bodyPr/>
          <a:lstStyle/>
          <a:p>
            <a:endParaRPr lang="en-US"/>
          </a:p>
        </p:txBody>
      </p:sp>
      <p:pic>
        <p:nvPicPr>
          <p:cNvPr id="1889284" name="Picture 4" descr="The image “http://www.christianlindholm.com/photos/uncategorized/kuva096.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l="9599" t="17067" r="13600" b="10400"/>
          <a:stretch>
            <a:fillRect/>
          </a:stretch>
        </p:blipFill>
        <p:spPr bwMode="auto">
          <a:xfrm>
            <a:off x="609600" y="1143000"/>
            <a:ext cx="8077200" cy="5721350"/>
          </a:xfrm>
          <a:prstGeom prst="rect">
            <a:avLst/>
          </a:prstGeom>
          <a:noFill/>
          <a:extLst>
            <a:ext uri="{909E8E84-426E-40DD-AFC4-6F175D3DCCD1}">
              <a14:hiddenFill xmlns:a14="http://schemas.microsoft.com/office/drawing/2010/main">
                <a:solidFill>
                  <a:srgbClr val="FFFFFF"/>
                </a:solidFill>
              </a14:hiddenFill>
            </a:ext>
          </a:extLst>
        </p:spPr>
      </p:pic>
      <p:sp>
        <p:nvSpPr>
          <p:cNvPr id="1889285" name="Rectangle 5"/>
          <p:cNvSpPr>
            <a:spLocks noChangeArrowheads="1"/>
          </p:cNvSpPr>
          <p:nvPr/>
        </p:nvSpPr>
        <p:spPr bwMode="auto">
          <a:xfrm>
            <a:off x="152400" y="3810000"/>
            <a:ext cx="4419600" cy="2971800"/>
          </a:xfrm>
          <a:prstGeom prst="rect">
            <a:avLst/>
          </a:prstGeom>
          <a:solidFill>
            <a:srgbClr val="FFFF99"/>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r>
              <a:rPr lang="en-US" sz="2800" dirty="0">
                <a:latin typeface="+mj-lt"/>
              </a:rPr>
              <a:t>Some Famous Firsts</a:t>
            </a:r>
          </a:p>
          <a:p>
            <a:pPr>
              <a:buSzPct val="80000"/>
              <a:buFontTx/>
              <a:buChar char="•"/>
            </a:pPr>
            <a:r>
              <a:rPr lang="en-US" sz="2800" dirty="0">
                <a:latin typeface="+mj-lt"/>
              </a:rPr>
              <a:t> Edit text interactively</a:t>
            </a:r>
          </a:p>
          <a:p>
            <a:pPr>
              <a:buSzPct val="80000"/>
              <a:buFontTx/>
              <a:buChar char="•"/>
            </a:pPr>
            <a:r>
              <a:rPr lang="en-US" sz="2800" dirty="0">
                <a:latin typeface="+mj-lt"/>
              </a:rPr>
              <a:t> Click on “links”</a:t>
            </a:r>
          </a:p>
          <a:p>
            <a:pPr>
              <a:buSzPct val="80000"/>
              <a:buFontTx/>
              <a:buChar char="•"/>
            </a:pPr>
            <a:r>
              <a:rPr lang="en-US" sz="2800" dirty="0">
                <a:latin typeface="+mj-lt"/>
              </a:rPr>
              <a:t> Mouse</a:t>
            </a:r>
          </a:p>
          <a:p>
            <a:pPr>
              <a:buSzPct val="80000"/>
              <a:buFontTx/>
              <a:buChar char="•"/>
            </a:pPr>
            <a:r>
              <a:rPr lang="en-US" sz="2800" dirty="0">
                <a:latin typeface="+mj-lt"/>
              </a:rPr>
              <a:t> Two-handed interaction</a:t>
            </a:r>
          </a:p>
          <a:p>
            <a:pPr>
              <a:buSzPct val="80000"/>
              <a:buFontTx/>
              <a:buChar char="•"/>
            </a:pPr>
            <a:r>
              <a:rPr lang="en-US" sz="2800" dirty="0">
                <a:latin typeface="+mj-lt"/>
              </a:rPr>
              <a:t> Windows (non-overlap)</a:t>
            </a:r>
          </a:p>
          <a:p>
            <a:pPr>
              <a:buSzPct val="80000"/>
              <a:buFontTx/>
              <a:buChar char="•"/>
            </a:pPr>
            <a:r>
              <a:rPr lang="en-US" sz="2800" dirty="0">
                <a:latin typeface="+mj-lt"/>
              </a:rPr>
              <a:t> </a:t>
            </a:r>
            <a:r>
              <a:rPr lang="en-US" sz="2800" dirty="0" smtClean="0">
                <a:latin typeface="+mj-lt"/>
              </a:rPr>
              <a:t>More later this semester</a:t>
            </a:r>
            <a:endParaRPr lang="en-US" sz="2800" dirty="0">
              <a:latin typeface="+mj-lt"/>
            </a:endParaRPr>
          </a:p>
        </p:txBody>
      </p:sp>
    </p:spTree>
    <p:extLst>
      <p:ext uri="{BB962C8B-B14F-4D97-AF65-F5344CB8AC3E}">
        <p14:creationId xmlns:p14="http://schemas.microsoft.com/office/powerpoint/2010/main" val="2219357429"/>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90306" name="Rectangle 2"/>
          <p:cNvSpPr>
            <a:spLocks noGrp="1" noChangeArrowheads="1"/>
          </p:cNvSpPr>
          <p:nvPr>
            <p:ph type="title"/>
          </p:nvPr>
        </p:nvSpPr>
        <p:spPr/>
        <p:txBody>
          <a:bodyPr/>
          <a:lstStyle/>
          <a:p>
            <a:r>
              <a:rPr lang="en-US"/>
              <a:t>State of Hypertext around Late 1980s</a:t>
            </a:r>
          </a:p>
        </p:txBody>
      </p:sp>
      <p:sp>
        <p:nvSpPr>
          <p:cNvPr id="1890307" name="Rectangle 3"/>
          <p:cNvSpPr>
            <a:spLocks noGrp="1" noChangeArrowheads="1"/>
          </p:cNvSpPr>
          <p:nvPr>
            <p:ph type="body" idx="1"/>
          </p:nvPr>
        </p:nvSpPr>
        <p:spPr>
          <a:xfrm>
            <a:off x="457200" y="1557338"/>
            <a:ext cx="8458200" cy="4843462"/>
          </a:xfrm>
        </p:spPr>
        <p:txBody>
          <a:bodyPr/>
          <a:lstStyle/>
          <a:p>
            <a:r>
              <a:rPr lang="en-US" dirty="0"/>
              <a:t>Lots of research into hypertext but no </a:t>
            </a:r>
            <a:r>
              <a:rPr lang="en-US" dirty="0" smtClean="0"/>
              <a:t>widely-deployed </a:t>
            </a:r>
            <a:r>
              <a:rPr lang="en-US" dirty="0"/>
              <a:t>systems</a:t>
            </a:r>
          </a:p>
          <a:p>
            <a:pPr lvl="1"/>
            <a:r>
              <a:rPr lang="en-US" dirty="0"/>
              <a:t>Lots of small systems</a:t>
            </a:r>
          </a:p>
          <a:p>
            <a:pPr lvl="1"/>
            <a:r>
              <a:rPr lang="en-US" dirty="0" smtClean="0"/>
              <a:t>Lots of research on understandability </a:t>
            </a:r>
            <a:r>
              <a:rPr lang="en-US" dirty="0"/>
              <a:t>of hypertext</a:t>
            </a:r>
          </a:p>
          <a:p>
            <a:pPr lvl="1"/>
            <a:r>
              <a:rPr lang="en-US" dirty="0"/>
              <a:t>Lots of research on </a:t>
            </a:r>
            <a:r>
              <a:rPr lang="en-US" dirty="0" smtClean="0"/>
              <a:t>better </a:t>
            </a:r>
            <a:r>
              <a:rPr lang="en-US" dirty="0"/>
              <a:t>authoring tools</a:t>
            </a:r>
          </a:p>
          <a:p>
            <a:pPr lvl="1"/>
            <a:endParaRPr lang="en-US" sz="1000" dirty="0"/>
          </a:p>
          <a:p>
            <a:r>
              <a:rPr lang="en-US" dirty="0"/>
              <a:t>Most hypertext systems weren’t aimed at network</a:t>
            </a:r>
          </a:p>
          <a:p>
            <a:pPr lvl="1"/>
            <a:r>
              <a:rPr lang="en-US" dirty="0"/>
              <a:t>Packaged for single computers</a:t>
            </a:r>
          </a:p>
          <a:p>
            <a:r>
              <a:rPr lang="en-US" dirty="0"/>
              <a:t>Most assumed centralized control</a:t>
            </a:r>
          </a:p>
          <a:p>
            <a:pPr lvl="1"/>
            <a:r>
              <a:rPr lang="en-US" dirty="0"/>
              <a:t>No dead links!</a:t>
            </a:r>
          </a:p>
          <a:p>
            <a:pPr lvl="1"/>
            <a:endParaRPr lang="en-US" dirty="0"/>
          </a:p>
        </p:txBody>
      </p:sp>
    </p:spTree>
    <p:extLst>
      <p:ext uri="{BB962C8B-B14F-4D97-AF65-F5344CB8AC3E}">
        <p14:creationId xmlns:p14="http://schemas.microsoft.com/office/powerpoint/2010/main" val="31294821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Initial World Wide Web</a:t>
            </a:r>
            <a:endParaRPr lang="en-US" dirty="0"/>
          </a:p>
        </p:txBody>
      </p:sp>
      <p:sp>
        <p:nvSpPr>
          <p:cNvPr id="3" name="Content Placeholder 2"/>
          <p:cNvSpPr>
            <a:spLocks noGrp="1"/>
          </p:cNvSpPr>
          <p:nvPr>
            <p:ph idx="1"/>
          </p:nvPr>
        </p:nvSpPr>
        <p:spPr/>
        <p:txBody>
          <a:bodyPr/>
          <a:lstStyle/>
          <a:p>
            <a:r>
              <a:rPr lang="en-US" dirty="0" smtClean="0"/>
              <a:t>Hypertext + networking -&gt; World Wide Web</a:t>
            </a:r>
          </a:p>
          <a:p>
            <a:r>
              <a:rPr lang="en-US" dirty="0" smtClean="0"/>
              <a:t>HTML</a:t>
            </a:r>
            <a:r>
              <a:rPr lang="en-US" dirty="0"/>
              <a:t>, URL, HTTP</a:t>
            </a:r>
          </a:p>
          <a:p>
            <a:r>
              <a:rPr lang="en-US" dirty="0"/>
              <a:t>Browser - Server</a:t>
            </a:r>
          </a:p>
          <a:p>
            <a:endParaRPr lang="en-US" dirty="0"/>
          </a:p>
        </p:txBody>
      </p:sp>
      <p:sp>
        <p:nvSpPr>
          <p:cNvPr id="4" name="Rectangle 3"/>
          <p:cNvSpPr/>
          <p:nvPr/>
        </p:nvSpPr>
        <p:spPr>
          <a:xfrm>
            <a:off x="381000" y="3505200"/>
            <a:ext cx="1752600" cy="19812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Web</a:t>
            </a:r>
          </a:p>
          <a:p>
            <a:pPr algn="ctr"/>
            <a:r>
              <a:rPr lang="en-US" sz="3000" dirty="0" smtClean="0">
                <a:solidFill>
                  <a:schemeClr val="tx1"/>
                </a:solidFill>
              </a:rPr>
              <a:t>Browser</a:t>
            </a:r>
            <a:endParaRPr lang="en-US" sz="3000" dirty="0">
              <a:solidFill>
                <a:schemeClr val="tx1"/>
              </a:solidFill>
            </a:endParaRPr>
          </a:p>
        </p:txBody>
      </p:sp>
      <p:sp>
        <p:nvSpPr>
          <p:cNvPr id="6" name="Rectangle 5"/>
          <p:cNvSpPr/>
          <p:nvPr/>
        </p:nvSpPr>
        <p:spPr>
          <a:xfrm>
            <a:off x="7391400" y="3505200"/>
            <a:ext cx="1371600" cy="19812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Server</a:t>
            </a:r>
            <a:endParaRPr lang="en-US" sz="3000" dirty="0">
              <a:solidFill>
                <a:schemeClr val="tx1"/>
              </a:solidFill>
            </a:endParaRPr>
          </a:p>
        </p:txBody>
      </p:sp>
      <p:sp>
        <p:nvSpPr>
          <p:cNvPr id="8" name="Rectangle 7"/>
          <p:cNvSpPr/>
          <p:nvPr/>
        </p:nvSpPr>
        <p:spPr>
          <a:xfrm>
            <a:off x="6019800" y="3505200"/>
            <a:ext cx="1371600" cy="19812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Web</a:t>
            </a:r>
            <a:br>
              <a:rPr lang="en-US" sz="3000" dirty="0" smtClean="0">
                <a:solidFill>
                  <a:schemeClr val="tx1"/>
                </a:solidFill>
              </a:rPr>
            </a:br>
            <a:r>
              <a:rPr lang="en-US" sz="3000" dirty="0" smtClean="0">
                <a:solidFill>
                  <a:schemeClr val="tx1"/>
                </a:solidFill>
              </a:rPr>
              <a:t>Server</a:t>
            </a:r>
            <a:endParaRPr lang="en-US" sz="3000" dirty="0">
              <a:solidFill>
                <a:schemeClr val="tx1"/>
              </a:solidFill>
            </a:endParaRPr>
          </a:p>
        </p:txBody>
      </p:sp>
      <p:cxnSp>
        <p:nvCxnSpPr>
          <p:cNvPr id="13" name="Straight Arrow Connector 12"/>
          <p:cNvCxnSpPr/>
          <p:nvPr/>
        </p:nvCxnSpPr>
        <p:spPr>
          <a:xfrm>
            <a:off x="2514600" y="4038600"/>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15" name="Straight Arrow Connector 14"/>
          <p:cNvCxnSpPr/>
          <p:nvPr/>
        </p:nvCxnSpPr>
        <p:spPr>
          <a:xfrm flipH="1">
            <a:off x="2438400" y="4724400"/>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5" name="Cloud 4"/>
          <p:cNvSpPr/>
          <p:nvPr/>
        </p:nvSpPr>
        <p:spPr>
          <a:xfrm>
            <a:off x="3048000" y="3429000"/>
            <a:ext cx="2133600" cy="2133600"/>
          </a:xfrm>
          <a:prstGeom prst="cloud">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sp>
        <p:nvSpPr>
          <p:cNvPr id="12" name="Rectangle 11"/>
          <p:cNvSpPr/>
          <p:nvPr/>
        </p:nvSpPr>
        <p:spPr>
          <a:xfrm>
            <a:off x="4191000" y="4953000"/>
            <a:ext cx="1371600" cy="762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HTML</a:t>
            </a:r>
            <a:endParaRPr lang="en-US" sz="3000" dirty="0">
              <a:solidFill>
                <a:schemeClr val="tx1"/>
              </a:solidFill>
            </a:endParaRPr>
          </a:p>
        </p:txBody>
      </p:sp>
      <p:sp>
        <p:nvSpPr>
          <p:cNvPr id="18" name="Rectangle 17"/>
          <p:cNvSpPr/>
          <p:nvPr/>
        </p:nvSpPr>
        <p:spPr>
          <a:xfrm>
            <a:off x="4191000" y="3048000"/>
            <a:ext cx="1371600" cy="762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URL</a:t>
            </a:r>
            <a:endParaRPr lang="en-US" sz="3000" dirty="0">
              <a:solidFill>
                <a:schemeClr val="tx1"/>
              </a:solidFill>
            </a:endParaRPr>
          </a:p>
        </p:txBody>
      </p:sp>
    </p:spTree>
    <p:extLst>
      <p:ext uri="{BB962C8B-B14F-4D97-AF65-F5344CB8AC3E}">
        <p14:creationId xmlns:p14="http://schemas.microsoft.com/office/powerpoint/2010/main" val="2687572322"/>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no support for graphics…</a:t>
            </a:r>
            <a:endParaRPr lang="en-US" dirty="0"/>
          </a:p>
        </p:txBody>
      </p:sp>
      <p:sp>
        <p:nvSpPr>
          <p:cNvPr id="3" name="Content Placeholder 2"/>
          <p:cNvSpPr>
            <a:spLocks noGrp="1"/>
          </p:cNvSpPr>
          <p:nvPr>
            <p:ph idx="1"/>
          </p:nvPr>
        </p:nvSpPr>
        <p:spPr/>
        <p:txBody>
          <a:bodyPr/>
          <a:lstStyle/>
          <a:p>
            <a:endParaRPr lang="en-US"/>
          </a:p>
        </p:txBody>
      </p:sp>
      <p:pic>
        <p:nvPicPr>
          <p:cNvPr id="6146"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028700"/>
            <a:ext cx="7772400" cy="5829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567352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no support for graphics…</a:t>
            </a:r>
            <a:endParaRPr lang="en-US" dirty="0"/>
          </a:p>
        </p:txBody>
      </p:sp>
      <p:sp>
        <p:nvSpPr>
          <p:cNvPr id="3" name="Content Placeholder 2"/>
          <p:cNvSpPr>
            <a:spLocks noGrp="1"/>
          </p:cNvSpPr>
          <p:nvPr>
            <p:ph idx="1"/>
          </p:nvPr>
        </p:nvSpPr>
        <p:spPr>
          <a:xfrm>
            <a:off x="228600" y="1600200"/>
            <a:ext cx="8077200" cy="4525963"/>
          </a:xfrm>
        </p:spPr>
        <p:txBody>
          <a:bodyPr/>
          <a:lstStyle/>
          <a:p>
            <a:r>
              <a:rPr lang="en-US" dirty="0" smtClean="0"/>
              <a:t>Marc </a:t>
            </a:r>
            <a:r>
              <a:rPr lang="en-US" dirty="0" err="1" smtClean="0"/>
              <a:t>Andreesen</a:t>
            </a:r>
            <a:r>
              <a:rPr lang="en-US" dirty="0" smtClean="0"/>
              <a:t> helped create Mosaic browser</a:t>
            </a:r>
          </a:p>
          <a:p>
            <a:pPr lvl="1"/>
            <a:r>
              <a:rPr lang="en-US" dirty="0" smtClean="0"/>
              <a:t>Now of </a:t>
            </a:r>
            <a:r>
              <a:rPr lang="en-US" dirty="0" err="1" smtClean="0"/>
              <a:t>Andreesen</a:t>
            </a:r>
            <a:r>
              <a:rPr lang="en-US" dirty="0" smtClean="0"/>
              <a:t> Horowitz VC fame</a:t>
            </a:r>
          </a:p>
          <a:p>
            <a:pPr lvl="1"/>
            <a:r>
              <a:rPr lang="en-US" dirty="0" smtClean="0"/>
              <a:t>Added </a:t>
            </a:r>
            <a:r>
              <a:rPr lang="en-US" dirty="0" smtClean="0">
                <a:latin typeface="Consolas" panose="020B0609020204030204" pitchFamily="49" charset="0"/>
                <a:cs typeface="Consolas" panose="020B0609020204030204" pitchFamily="49" charset="0"/>
              </a:rPr>
              <a:t>&lt;</a:t>
            </a:r>
            <a:r>
              <a:rPr lang="en-US" dirty="0" err="1" smtClean="0">
                <a:latin typeface="Consolas" panose="020B0609020204030204" pitchFamily="49" charset="0"/>
                <a:cs typeface="Consolas" panose="020B0609020204030204" pitchFamily="49" charset="0"/>
              </a:rPr>
              <a:t>img</a:t>
            </a:r>
            <a:r>
              <a:rPr lang="en-US" dirty="0" smtClean="0">
                <a:latin typeface="Consolas" panose="020B0609020204030204" pitchFamily="49" charset="0"/>
                <a:cs typeface="Consolas" panose="020B0609020204030204" pitchFamily="49" charset="0"/>
              </a:rPr>
              <a:t>&gt;</a:t>
            </a:r>
            <a:r>
              <a:rPr lang="en-US" dirty="0" smtClean="0"/>
              <a:t> </a:t>
            </a:r>
            <a:r>
              <a:rPr lang="en-US" dirty="0" smtClean="0"/>
              <a:t>tag</a:t>
            </a:r>
          </a:p>
          <a:p>
            <a:pPr lvl="1"/>
            <a:r>
              <a:rPr lang="en-US" dirty="0" smtClean="0"/>
              <a:t>Also standardized </a:t>
            </a:r>
            <a:r>
              <a:rPr lang="en-US" dirty="0" smtClean="0"/>
              <a:t/>
            </a:r>
            <a:br>
              <a:rPr lang="en-US" dirty="0" smtClean="0"/>
            </a:br>
            <a:r>
              <a:rPr lang="en-US" dirty="0" smtClean="0"/>
              <a:t>blue </a:t>
            </a:r>
            <a:r>
              <a:rPr lang="en-US" dirty="0" smtClean="0"/>
              <a:t>links</a:t>
            </a:r>
            <a:endParaRPr lang="en-US" dirty="0"/>
          </a:p>
        </p:txBody>
      </p:sp>
      <p:pic>
        <p:nvPicPr>
          <p:cNvPr id="5"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30600" y="2667000"/>
            <a:ext cx="5537200" cy="41529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367575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no interaction beyond links</a:t>
            </a:r>
            <a:endParaRPr lang="en-US" dirty="0"/>
          </a:p>
        </p:txBody>
      </p:sp>
      <p:sp>
        <p:nvSpPr>
          <p:cNvPr id="3" name="Content Placeholder 2"/>
          <p:cNvSpPr>
            <a:spLocks noGrp="1"/>
          </p:cNvSpPr>
          <p:nvPr>
            <p:ph idx="1"/>
          </p:nvPr>
        </p:nvSpPr>
        <p:spPr/>
        <p:txBody>
          <a:bodyPr/>
          <a:lstStyle/>
          <a:p>
            <a:r>
              <a:rPr lang="en-US" dirty="0"/>
              <a:t>HTML forms invented</a:t>
            </a:r>
          </a:p>
          <a:p>
            <a:pPr lvl="1"/>
            <a:r>
              <a:rPr lang="en-US" dirty="0"/>
              <a:t>Added buttons, checkboxes, radio buttons, </a:t>
            </a:r>
            <a:r>
              <a:rPr lang="en-US" dirty="0" err="1"/>
              <a:t>etc</a:t>
            </a:r>
            <a:endParaRPr lang="en-US" dirty="0"/>
          </a:p>
          <a:p>
            <a:endParaRPr lang="en-US" dirty="0"/>
          </a:p>
        </p:txBody>
      </p:sp>
      <p:pic>
        <p:nvPicPr>
          <p:cNvPr id="4" name="Picture 1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3400" y="2815054"/>
            <a:ext cx="8087242" cy="39667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721436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pages were mostly static…</a:t>
            </a:r>
            <a:endParaRPr lang="en-US" dirty="0"/>
          </a:p>
        </p:txBody>
      </p:sp>
      <p:sp>
        <p:nvSpPr>
          <p:cNvPr id="3" name="Content Placeholder 2"/>
          <p:cNvSpPr>
            <a:spLocks noGrp="1"/>
          </p:cNvSpPr>
          <p:nvPr>
            <p:ph idx="1"/>
          </p:nvPr>
        </p:nvSpPr>
        <p:spPr/>
        <p:txBody>
          <a:bodyPr/>
          <a:lstStyle/>
          <a:p>
            <a:r>
              <a:rPr lang="en-US" dirty="0" smtClean="0"/>
              <a:t>People wanted </a:t>
            </a:r>
            <a:r>
              <a:rPr lang="en-US" dirty="0"/>
              <a:t>to generate content on the fly</a:t>
            </a:r>
          </a:p>
          <a:p>
            <a:pPr lvl="1"/>
            <a:r>
              <a:rPr lang="en-US" dirty="0" smtClean="0"/>
              <a:t>Show different content to different people</a:t>
            </a:r>
          </a:p>
          <a:p>
            <a:pPr lvl="1"/>
            <a:r>
              <a:rPr lang="en-US" dirty="0" smtClean="0"/>
              <a:t>Load content from databases</a:t>
            </a:r>
            <a:endParaRPr lang="en-US" dirty="0"/>
          </a:p>
          <a:p>
            <a:r>
              <a:rPr lang="en-US" dirty="0" smtClean="0"/>
              <a:t>Think of a database like a gigantic Excel table</a:t>
            </a:r>
            <a:endParaRPr lang="en-US" dirty="0"/>
          </a:p>
        </p:txBody>
      </p:sp>
      <p:pic>
        <p:nvPicPr>
          <p:cNvPr id="8194" name="Picture 2" descr="Image result for example database t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3616251"/>
            <a:ext cx="8534400" cy="324174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254441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pages were mostly static…</a:t>
            </a:r>
            <a:endParaRPr lang="en-US" dirty="0"/>
          </a:p>
        </p:txBody>
      </p:sp>
      <p:sp>
        <p:nvSpPr>
          <p:cNvPr id="3" name="Content Placeholder 2"/>
          <p:cNvSpPr>
            <a:spLocks noGrp="1"/>
          </p:cNvSpPr>
          <p:nvPr>
            <p:ph idx="1"/>
          </p:nvPr>
        </p:nvSpPr>
        <p:spPr>
          <a:xfrm>
            <a:off x="609600" y="1600200"/>
            <a:ext cx="8458200" cy="4525963"/>
          </a:xfrm>
        </p:spPr>
        <p:txBody>
          <a:bodyPr/>
          <a:lstStyle/>
          <a:p>
            <a:r>
              <a:rPr lang="en-US" dirty="0" smtClean="0"/>
              <a:t>People wanted </a:t>
            </a:r>
            <a:r>
              <a:rPr lang="en-US" dirty="0"/>
              <a:t>to generate content on the fly</a:t>
            </a:r>
          </a:p>
          <a:p>
            <a:pPr lvl="1"/>
            <a:r>
              <a:rPr lang="en-US" dirty="0" smtClean="0"/>
              <a:t>Show different content to different people</a:t>
            </a:r>
          </a:p>
          <a:p>
            <a:pPr lvl="1"/>
            <a:r>
              <a:rPr lang="en-US" dirty="0" smtClean="0"/>
              <a:t>Load content from databases</a:t>
            </a:r>
            <a:endParaRPr lang="en-US" dirty="0"/>
          </a:p>
          <a:p>
            <a:r>
              <a:rPr lang="en-US" dirty="0" smtClean="0"/>
              <a:t>Think of a database like a gigantic Excel table</a:t>
            </a:r>
          </a:p>
          <a:p>
            <a:pPr lvl="1"/>
            <a:r>
              <a:rPr lang="en-US" dirty="0" smtClean="0"/>
              <a:t>Columns describe some data field</a:t>
            </a:r>
          </a:p>
          <a:p>
            <a:pPr lvl="1"/>
            <a:r>
              <a:rPr lang="en-US" dirty="0" smtClean="0"/>
              <a:t>Makes </a:t>
            </a:r>
            <a:r>
              <a:rPr lang="en-US" dirty="0" smtClean="0"/>
              <a:t>it fast, easy, and reliable to store lots of data</a:t>
            </a:r>
          </a:p>
          <a:p>
            <a:pPr lvl="1"/>
            <a:r>
              <a:rPr lang="en-US" dirty="0" smtClean="0"/>
              <a:t>Makes it fast and easy to query </a:t>
            </a:r>
            <a:r>
              <a:rPr lang="en-US" dirty="0" smtClean="0"/>
              <a:t>data</a:t>
            </a:r>
            <a:endParaRPr lang="en-US" dirty="0" smtClean="0"/>
          </a:p>
          <a:p>
            <a:pPr lvl="1"/>
            <a:r>
              <a:rPr lang="en-US" dirty="0" smtClean="0"/>
              <a:t>This is where SQL comes in, for querying </a:t>
            </a:r>
            <a:r>
              <a:rPr lang="en-US" dirty="0" smtClean="0"/>
              <a:t>databases</a:t>
            </a:r>
          </a:p>
          <a:p>
            <a:pPr marL="457200" lvl="1" indent="0">
              <a:buNone/>
            </a:pPr>
            <a:r>
              <a:rPr lang="en-US" b="1" dirty="0" smtClean="0">
                <a:latin typeface="Consolas" panose="020B0609020204030204" pitchFamily="49" charset="0"/>
                <a:cs typeface="Consolas" panose="020B0609020204030204" pitchFamily="49" charset="0"/>
              </a:rPr>
              <a:t>  SELECT</a:t>
            </a:r>
            <a:r>
              <a:rPr lang="en-US" dirty="0" smtClean="0">
                <a:latin typeface="Consolas" panose="020B0609020204030204" pitchFamily="49" charset="0"/>
                <a:cs typeface="Consolas" panose="020B0609020204030204" pitchFamily="49" charset="0"/>
              </a:rPr>
              <a:t> * </a:t>
            </a:r>
            <a:r>
              <a:rPr lang="en-US" b="1" dirty="0" smtClean="0">
                <a:latin typeface="Consolas" panose="020B0609020204030204" pitchFamily="49" charset="0"/>
                <a:cs typeface="Consolas" panose="020B0609020204030204" pitchFamily="49" charset="0"/>
              </a:rPr>
              <a:t>FROM</a:t>
            </a:r>
            <a:r>
              <a:rPr lang="en-US" dirty="0" smtClean="0">
                <a:latin typeface="Consolas" panose="020B0609020204030204" pitchFamily="49" charset="0"/>
                <a:cs typeface="Consolas" panose="020B0609020204030204" pitchFamily="49" charset="0"/>
              </a:rPr>
              <a:t> PUI </a:t>
            </a:r>
            <a:r>
              <a:rPr lang="en-US" b="1" dirty="0" smtClean="0">
                <a:latin typeface="Consolas" panose="020B0609020204030204" pitchFamily="49" charset="0"/>
                <a:cs typeface="Consolas" panose="020B0609020204030204" pitchFamily="49" charset="0"/>
              </a:rPr>
              <a:t>WHERE</a:t>
            </a:r>
            <a:r>
              <a:rPr lang="en-US" dirty="0" smtClean="0">
                <a:latin typeface="Consolas" panose="020B0609020204030204" pitchFamily="49" charset="0"/>
                <a:cs typeface="Consolas" panose="020B0609020204030204" pitchFamily="49" charset="0"/>
              </a:rPr>
              <a:t> Name =</a:t>
            </a:r>
            <a:r>
              <a:rPr lang="en-US" dirty="0" smtClean="0"/>
              <a:t> “ </a:t>
            </a:r>
            <a:r>
              <a:rPr lang="en-US" dirty="0" smtClean="0">
                <a:latin typeface="Consolas" panose="020B0609020204030204" pitchFamily="49" charset="0"/>
                <a:cs typeface="Consolas" panose="020B0609020204030204" pitchFamily="49" charset="0"/>
              </a:rPr>
              <a:t>Jason”;</a:t>
            </a:r>
            <a:endParaRPr lang="en-US"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2186547009"/>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pages were mostly static…</a:t>
            </a:r>
            <a:endParaRPr lang="en-US" dirty="0"/>
          </a:p>
        </p:txBody>
      </p:sp>
      <p:sp>
        <p:nvSpPr>
          <p:cNvPr id="5" name="Rectangle 4"/>
          <p:cNvSpPr/>
          <p:nvPr/>
        </p:nvSpPr>
        <p:spPr>
          <a:xfrm>
            <a:off x="381000" y="2103438"/>
            <a:ext cx="1752600" cy="19812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Web</a:t>
            </a:r>
          </a:p>
          <a:p>
            <a:pPr algn="ctr"/>
            <a:r>
              <a:rPr lang="en-US" sz="3000" dirty="0" smtClean="0">
                <a:solidFill>
                  <a:schemeClr val="tx1"/>
                </a:solidFill>
              </a:rPr>
              <a:t>Browser</a:t>
            </a:r>
            <a:endParaRPr lang="en-US" sz="3000" dirty="0">
              <a:solidFill>
                <a:schemeClr val="tx1"/>
              </a:solidFill>
            </a:endParaRPr>
          </a:p>
        </p:txBody>
      </p:sp>
      <p:sp>
        <p:nvSpPr>
          <p:cNvPr id="6" name="Rectangle 5"/>
          <p:cNvSpPr/>
          <p:nvPr/>
        </p:nvSpPr>
        <p:spPr>
          <a:xfrm>
            <a:off x="7391400" y="2103438"/>
            <a:ext cx="1371600" cy="19812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Server</a:t>
            </a:r>
            <a:endParaRPr lang="en-US" sz="3000" dirty="0">
              <a:solidFill>
                <a:schemeClr val="tx1"/>
              </a:solidFill>
            </a:endParaRPr>
          </a:p>
        </p:txBody>
      </p:sp>
      <p:sp>
        <p:nvSpPr>
          <p:cNvPr id="7" name="Rectangle 6"/>
          <p:cNvSpPr/>
          <p:nvPr/>
        </p:nvSpPr>
        <p:spPr>
          <a:xfrm>
            <a:off x="6019800" y="2103438"/>
            <a:ext cx="1371600" cy="19812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Web</a:t>
            </a:r>
            <a:br>
              <a:rPr lang="en-US" sz="3000" dirty="0" smtClean="0">
                <a:solidFill>
                  <a:schemeClr val="tx1"/>
                </a:solidFill>
              </a:rPr>
            </a:br>
            <a:r>
              <a:rPr lang="en-US" sz="3000" dirty="0" smtClean="0">
                <a:solidFill>
                  <a:schemeClr val="tx1"/>
                </a:solidFill>
              </a:rPr>
              <a:t>Server</a:t>
            </a:r>
            <a:endParaRPr lang="en-US" sz="3000" dirty="0">
              <a:solidFill>
                <a:schemeClr val="tx1"/>
              </a:solidFill>
            </a:endParaRPr>
          </a:p>
        </p:txBody>
      </p:sp>
      <p:cxnSp>
        <p:nvCxnSpPr>
          <p:cNvPr id="8" name="Straight Arrow Connector 7"/>
          <p:cNvCxnSpPr/>
          <p:nvPr/>
        </p:nvCxnSpPr>
        <p:spPr>
          <a:xfrm>
            <a:off x="2514600" y="26368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438400" y="33226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a:xfrm>
            <a:off x="3048000" y="2027238"/>
            <a:ext cx="2133600" cy="2133600"/>
          </a:xfrm>
          <a:prstGeom prst="cloud">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sp>
        <p:nvSpPr>
          <p:cNvPr id="11" name="Rectangle 10"/>
          <p:cNvSpPr/>
          <p:nvPr/>
        </p:nvSpPr>
        <p:spPr>
          <a:xfrm>
            <a:off x="4191000" y="3551238"/>
            <a:ext cx="1371600" cy="762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HTML</a:t>
            </a:r>
            <a:endParaRPr lang="en-US" sz="3000" dirty="0">
              <a:solidFill>
                <a:schemeClr val="tx1"/>
              </a:solidFill>
            </a:endParaRPr>
          </a:p>
        </p:txBody>
      </p:sp>
      <p:sp>
        <p:nvSpPr>
          <p:cNvPr id="12" name="Rectangle 11"/>
          <p:cNvSpPr/>
          <p:nvPr/>
        </p:nvSpPr>
        <p:spPr>
          <a:xfrm>
            <a:off x="4191000" y="1646238"/>
            <a:ext cx="1371600" cy="762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URL</a:t>
            </a:r>
            <a:endParaRPr lang="en-US" sz="3000" dirty="0">
              <a:solidFill>
                <a:schemeClr val="tx1"/>
              </a:solidFill>
            </a:endParaRPr>
          </a:p>
        </p:txBody>
      </p:sp>
      <p:sp>
        <p:nvSpPr>
          <p:cNvPr id="13" name="Can 12"/>
          <p:cNvSpPr/>
          <p:nvPr/>
        </p:nvSpPr>
        <p:spPr>
          <a:xfrm>
            <a:off x="5867400" y="4724400"/>
            <a:ext cx="1676400" cy="1401762"/>
          </a:xfrm>
          <a:prstGeom prst="can">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Database</a:t>
            </a:r>
            <a:endParaRPr lang="en-US" sz="3000" dirty="0">
              <a:solidFill>
                <a:schemeClr val="tx1"/>
              </a:solidFill>
            </a:endParaRPr>
          </a:p>
        </p:txBody>
      </p:sp>
      <p:cxnSp>
        <p:nvCxnSpPr>
          <p:cNvPr id="15" name="Straight Connector 14"/>
          <p:cNvCxnSpPr/>
          <p:nvPr/>
        </p:nvCxnSpPr>
        <p:spPr>
          <a:xfrm>
            <a:off x="6705600" y="4160838"/>
            <a:ext cx="0" cy="487362"/>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3688917"/>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33400" y="2065020"/>
            <a:ext cx="8458200" cy="160020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2" name="Title 1"/>
          <p:cNvSpPr>
            <a:spLocks noGrp="1"/>
          </p:cNvSpPr>
          <p:nvPr>
            <p:ph type="title"/>
          </p:nvPr>
        </p:nvSpPr>
        <p:spPr/>
        <p:txBody>
          <a:bodyPr/>
          <a:lstStyle/>
          <a:p>
            <a:r>
              <a:rPr lang="en-US" dirty="0" smtClean="0"/>
              <a:t>But difficult to create web pages on the fly</a:t>
            </a:r>
            <a:endParaRPr lang="en-US" dirty="0"/>
          </a:p>
        </p:txBody>
      </p:sp>
      <p:sp>
        <p:nvSpPr>
          <p:cNvPr id="3" name="Content Placeholder 2"/>
          <p:cNvSpPr>
            <a:spLocks noGrp="1"/>
          </p:cNvSpPr>
          <p:nvPr>
            <p:ph idx="1"/>
          </p:nvPr>
        </p:nvSpPr>
        <p:spPr>
          <a:xfrm>
            <a:off x="609600" y="1600200"/>
            <a:ext cx="8534400" cy="4525963"/>
          </a:xfrm>
        </p:spPr>
        <p:txBody>
          <a:bodyPr/>
          <a:lstStyle/>
          <a:p>
            <a:r>
              <a:rPr lang="en-US" dirty="0" smtClean="0"/>
              <a:t>Might generate HTML on the server on demand</a:t>
            </a:r>
          </a:p>
          <a:p>
            <a:pPr marL="0" indent="0">
              <a:buNone/>
            </a:pPr>
            <a:r>
              <a:rPr lang="en-US" sz="2400" b="1" dirty="0" err="1" smtClean="0">
                <a:latin typeface="Courier New" panose="02070309020205020404" pitchFamily="49" charset="0"/>
                <a:cs typeface="Courier New" panose="02070309020205020404" pitchFamily="49" charset="0"/>
              </a:rPr>
              <a:t>System.out.println</a:t>
            </a:r>
            <a:r>
              <a:rPr lang="en-US" sz="2400" b="1" dirty="0" smtClean="0">
                <a:latin typeface="Courier New" panose="02070309020205020404" pitchFamily="49" charset="0"/>
                <a:cs typeface="Courier New" panose="02070309020205020404" pitchFamily="49" charset="0"/>
              </a:rPr>
              <a:t>(“&lt;html&gt;”);</a:t>
            </a:r>
          </a:p>
          <a:p>
            <a:pPr marL="0" indent="0">
              <a:buNone/>
            </a:pPr>
            <a:r>
              <a:rPr lang="en-US" sz="2400" b="1" dirty="0" err="1" smtClean="0">
                <a:latin typeface="Courier New" panose="02070309020205020404" pitchFamily="49" charset="0"/>
                <a:cs typeface="Courier New" panose="02070309020205020404" pitchFamily="49" charset="0"/>
              </a:rPr>
              <a:t>System.out.println</a:t>
            </a:r>
            <a:r>
              <a:rPr lang="en-US" sz="2400" b="1" dirty="0" smtClean="0">
                <a:latin typeface="Courier New" panose="02070309020205020404" pitchFamily="49" charset="0"/>
                <a:cs typeface="Courier New" panose="02070309020205020404" pitchFamily="49" charset="0"/>
              </a:rPr>
              <a:t>(“&lt;body&gt;”);</a:t>
            </a:r>
            <a:endParaRPr lang="en-US" sz="2400" b="1" dirty="0">
              <a:latin typeface="Courier New" panose="02070309020205020404" pitchFamily="49" charset="0"/>
              <a:cs typeface="Courier New" panose="02070309020205020404" pitchFamily="49" charset="0"/>
            </a:endParaRPr>
          </a:p>
          <a:p>
            <a:pPr marL="0" indent="0">
              <a:buNone/>
            </a:pPr>
            <a:r>
              <a:rPr lang="en-US" sz="2400" b="1" dirty="0" err="1" smtClean="0">
                <a:latin typeface="Courier New" panose="02070309020205020404" pitchFamily="49" charset="0"/>
                <a:cs typeface="Courier New" panose="02070309020205020404" pitchFamily="49" charset="0"/>
              </a:rPr>
              <a:t>System.out.print</a:t>
            </a:r>
            <a:r>
              <a:rPr lang="en-US" sz="2400" b="1" dirty="0" smtClean="0">
                <a:latin typeface="Courier New" panose="02070309020205020404" pitchFamily="49" charset="0"/>
                <a:cs typeface="Courier New" panose="02070309020205020404" pitchFamily="49" charset="0"/>
              </a:rPr>
              <a:t>(“&lt;div id=\”“ + </a:t>
            </a:r>
            <a:r>
              <a:rPr lang="en-US" sz="2400" b="1" dirty="0" err="1" smtClean="0">
                <a:latin typeface="Courier New" panose="02070309020205020404" pitchFamily="49" charset="0"/>
                <a:cs typeface="Courier New" panose="02070309020205020404" pitchFamily="49" charset="0"/>
              </a:rPr>
              <a:t>str</a:t>
            </a:r>
            <a:r>
              <a:rPr lang="en-US" sz="2400" b="1" dirty="0" smtClean="0">
                <a:latin typeface="Courier New" panose="02070309020205020404" pitchFamily="49" charset="0"/>
                <a:cs typeface="Courier New" panose="02070309020205020404" pitchFamily="49" charset="0"/>
              </a:rPr>
              <a:t> + ”\”&gt;”);</a:t>
            </a:r>
            <a:endParaRPr lang="en-US" sz="2400" b="1" dirty="0">
              <a:latin typeface="Courier New" panose="02070309020205020404" pitchFamily="49" charset="0"/>
              <a:cs typeface="Courier New" panose="02070309020205020404" pitchFamily="49" charset="0"/>
            </a:endParaRPr>
          </a:p>
          <a:p>
            <a:pPr marL="0" indent="0">
              <a:buNone/>
            </a:pPr>
            <a:endParaRPr lang="en-US" sz="2400" b="1" dirty="0">
              <a:latin typeface="Courier New" panose="02070309020205020404" pitchFamily="49" charset="0"/>
              <a:cs typeface="Courier New" panose="02070309020205020404" pitchFamily="49" charset="0"/>
            </a:endParaRPr>
          </a:p>
          <a:p>
            <a:r>
              <a:rPr lang="en-US" dirty="0" smtClean="0"/>
              <a:t>Messy, mixes application logic with presentation</a:t>
            </a:r>
          </a:p>
          <a:p>
            <a:pPr lvl="1"/>
            <a:r>
              <a:rPr lang="en-US" dirty="0" smtClean="0"/>
              <a:t>Also hard to read</a:t>
            </a:r>
          </a:p>
          <a:p>
            <a:pPr lvl="1"/>
            <a:endParaRPr lang="en-US" dirty="0" smtClean="0"/>
          </a:p>
          <a:p>
            <a:r>
              <a:rPr lang="en-US" dirty="0" smtClean="0"/>
              <a:t>Ideas on how to address this problem?</a:t>
            </a:r>
            <a:endParaRPr lang="en-US" dirty="0"/>
          </a:p>
          <a:p>
            <a:pPr marL="0" indent="0">
              <a:buNone/>
            </a:pPr>
            <a:endParaRPr lang="en-US" sz="24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11458959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152400" y="512826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smtClean="0"/>
              <a:t>How Developers Work</a:t>
            </a:r>
            <a:endParaRPr lang="en-US" dirty="0"/>
          </a:p>
        </p:txBody>
      </p:sp>
      <p:sp>
        <p:nvSpPr>
          <p:cNvPr id="3" name="Content Placeholder 2"/>
          <p:cNvSpPr>
            <a:spLocks noGrp="1"/>
          </p:cNvSpPr>
          <p:nvPr>
            <p:ph idx="1"/>
          </p:nvPr>
        </p:nvSpPr>
        <p:spPr/>
        <p:txBody>
          <a:bodyPr/>
          <a:lstStyle/>
          <a:p>
            <a:r>
              <a:rPr lang="en-US" dirty="0" smtClean="0"/>
              <a:t>Try </a:t>
            </a:r>
            <a:r>
              <a:rPr lang="en-US" dirty="0"/>
              <a:t>a little</a:t>
            </a:r>
          </a:p>
          <a:p>
            <a:r>
              <a:rPr lang="en-US" dirty="0" smtClean="0"/>
              <a:t>Look </a:t>
            </a:r>
            <a:r>
              <a:rPr lang="en-US" dirty="0"/>
              <a:t>up </a:t>
            </a:r>
            <a:r>
              <a:rPr lang="en-US" dirty="0" smtClean="0"/>
              <a:t>documentation</a:t>
            </a:r>
          </a:p>
          <a:p>
            <a:pPr lvl="1"/>
            <a:r>
              <a:rPr lang="en-US" dirty="0">
                <a:hlinkClick r:id="rId2"/>
              </a:rPr>
              <a:t>http://api.jquery.com</a:t>
            </a:r>
            <a:r>
              <a:rPr lang="en-US" dirty="0" smtClean="0">
                <a:hlinkClick r:id="rId2"/>
              </a:rPr>
              <a:t>/</a:t>
            </a:r>
            <a:r>
              <a:rPr lang="en-US" dirty="0" smtClean="0"/>
              <a:t> </a:t>
            </a:r>
            <a:endParaRPr lang="en-US" dirty="0"/>
          </a:p>
          <a:p>
            <a:pPr lvl="1"/>
            <a:r>
              <a:rPr lang="en-US" dirty="0" smtClean="0"/>
              <a:t>Or </a:t>
            </a:r>
            <a:r>
              <a:rPr lang="en-US" dirty="0"/>
              <a:t>do a </a:t>
            </a:r>
            <a:r>
              <a:rPr lang="en-US" dirty="0" smtClean="0"/>
              <a:t>search, e.g. </a:t>
            </a:r>
            <a:r>
              <a:rPr lang="en-US" dirty="0"/>
              <a:t>“</a:t>
            </a:r>
            <a:r>
              <a:rPr lang="en-US" dirty="0" err="1"/>
              <a:t>jquery</a:t>
            </a:r>
            <a:r>
              <a:rPr lang="en-US" dirty="0"/>
              <a:t> add element”</a:t>
            </a:r>
          </a:p>
          <a:p>
            <a:r>
              <a:rPr lang="en-US" dirty="0" smtClean="0"/>
              <a:t>Make </a:t>
            </a:r>
            <a:r>
              <a:rPr lang="en-US" dirty="0"/>
              <a:t>a </a:t>
            </a:r>
            <a:r>
              <a:rPr lang="en-US" dirty="0" smtClean="0"/>
              <a:t>guess as to right approach</a:t>
            </a:r>
            <a:endParaRPr lang="en-US" dirty="0"/>
          </a:p>
          <a:p>
            <a:r>
              <a:rPr lang="en-US" dirty="0" smtClean="0"/>
              <a:t>Look </a:t>
            </a:r>
            <a:r>
              <a:rPr lang="en-US" dirty="0"/>
              <a:t>up error </a:t>
            </a:r>
            <a:r>
              <a:rPr lang="en-US" dirty="0" smtClean="0"/>
              <a:t>message</a:t>
            </a:r>
          </a:p>
          <a:p>
            <a:pPr lvl="1"/>
            <a:r>
              <a:rPr lang="en-US" dirty="0"/>
              <a:t>“Uncaught </a:t>
            </a:r>
            <a:r>
              <a:rPr lang="en-US" dirty="0" err="1"/>
              <a:t>SyntaxError</a:t>
            </a:r>
            <a:r>
              <a:rPr lang="en-US" dirty="0"/>
              <a:t>: Invalid or unexpected token”</a:t>
            </a:r>
          </a:p>
          <a:p>
            <a:r>
              <a:rPr lang="en-US" dirty="0" smtClean="0"/>
              <a:t>Test that code does what you think it does</a:t>
            </a:r>
          </a:p>
          <a:p>
            <a:r>
              <a:rPr lang="en-US" dirty="0" smtClean="0"/>
              <a:t>Repeat</a:t>
            </a:r>
            <a:endParaRPr lang="en-US" dirty="0"/>
          </a:p>
        </p:txBody>
      </p:sp>
    </p:spTree>
    <p:extLst>
      <p:ext uri="{BB962C8B-B14F-4D97-AF65-F5344CB8AC3E}">
        <p14:creationId xmlns:p14="http://schemas.microsoft.com/office/powerpoint/2010/main" val="36246493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4351020"/>
            <a:ext cx="8458200" cy="2438400"/>
          </a:xfrm>
          <a:prstGeom prst="rect">
            <a:avLst/>
          </a:prstGeom>
          <a:solidFill>
            <a:schemeClr val="accent5">
              <a:lumMod val="20000"/>
              <a:lumOff val="8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4" name="Rectangle 3"/>
          <p:cNvSpPr>
            <a:spLocks noChangeArrowheads="1"/>
          </p:cNvSpPr>
          <p:nvPr/>
        </p:nvSpPr>
        <p:spPr bwMode="auto">
          <a:xfrm>
            <a:off x="-2743200" y="512826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a:t>But difficult to create web pages on the fly</a:t>
            </a:r>
          </a:p>
        </p:txBody>
      </p:sp>
      <p:sp>
        <p:nvSpPr>
          <p:cNvPr id="3" name="Content Placeholder 2"/>
          <p:cNvSpPr>
            <a:spLocks noGrp="1"/>
          </p:cNvSpPr>
          <p:nvPr>
            <p:ph idx="1"/>
          </p:nvPr>
        </p:nvSpPr>
        <p:spPr/>
        <p:txBody>
          <a:bodyPr/>
          <a:lstStyle/>
          <a:p>
            <a:r>
              <a:rPr lang="en-US" dirty="0" smtClean="0"/>
              <a:t>Template languages</a:t>
            </a:r>
          </a:p>
          <a:p>
            <a:pPr lvl="1"/>
            <a:r>
              <a:rPr lang="en-US" dirty="0" smtClean="0"/>
              <a:t>Instead of code that generates HTML, have HTML that contains code that is run when page requested</a:t>
            </a:r>
          </a:p>
          <a:p>
            <a:pPr lvl="1"/>
            <a:r>
              <a:rPr lang="en-US" dirty="0" smtClean="0"/>
              <a:t>Active Server Pages (ASP and ASP.NET), PHP, </a:t>
            </a:r>
            <a:r>
              <a:rPr lang="en-US" dirty="0" err="1" smtClean="0"/>
              <a:t>JavaServer</a:t>
            </a:r>
            <a:r>
              <a:rPr lang="en-US" dirty="0" smtClean="0"/>
              <a:t> Pages (JSP)</a:t>
            </a:r>
          </a:p>
          <a:p>
            <a:pPr lvl="1"/>
            <a:r>
              <a:rPr lang="en-US" dirty="0" smtClean="0"/>
              <a:t>Still a little messy, but </a:t>
            </a:r>
            <a:r>
              <a:rPr lang="en-US" dirty="0" smtClean="0"/>
              <a:t>much better </a:t>
            </a:r>
            <a:r>
              <a:rPr lang="en-US" dirty="0" smtClean="0"/>
              <a:t>than previous</a:t>
            </a:r>
          </a:p>
          <a:p>
            <a:pPr lvl="1"/>
            <a:endParaRPr lang="en-US" sz="100" dirty="0"/>
          </a:p>
          <a:p>
            <a:pPr marL="0" lvl="1" indent="0">
              <a:buNone/>
            </a:pPr>
            <a:r>
              <a:rPr lang="en-US" b="1" dirty="0">
                <a:latin typeface="Courier New" panose="02070309020205020404" pitchFamily="49" charset="0"/>
                <a:cs typeface="Courier New" panose="02070309020205020404" pitchFamily="49" charset="0"/>
              </a:rPr>
              <a:t>&lt;p&gt;Counting to three:&lt;/p&gt; </a:t>
            </a:r>
            <a:endParaRPr lang="en-US" b="1" dirty="0" smtClean="0">
              <a:latin typeface="Courier New" panose="02070309020205020404" pitchFamily="49" charset="0"/>
              <a:cs typeface="Courier New" panose="02070309020205020404" pitchFamily="49" charset="0"/>
            </a:endParaRPr>
          </a:p>
          <a:p>
            <a:pPr marL="0" lvl="1" indent="0">
              <a:buNone/>
            </a:pPr>
            <a:r>
              <a:rPr lang="en-US" b="1" dirty="0" smtClean="0">
                <a:latin typeface="Courier New" panose="02070309020205020404" pitchFamily="49" charset="0"/>
                <a:cs typeface="Courier New" panose="02070309020205020404" pitchFamily="49" charset="0"/>
              </a:rPr>
              <a:t>&lt;% </a:t>
            </a:r>
            <a:r>
              <a:rPr lang="en-US" b="1" dirty="0">
                <a:latin typeface="Courier New" panose="02070309020205020404" pitchFamily="49" charset="0"/>
                <a:cs typeface="Courier New" panose="02070309020205020404" pitchFamily="49" charset="0"/>
              </a:rPr>
              <a:t>for (</a:t>
            </a:r>
            <a:r>
              <a:rPr lang="en-US" b="1" dirty="0" err="1">
                <a:latin typeface="Courier New" panose="02070309020205020404" pitchFamily="49" charset="0"/>
                <a:cs typeface="Courier New" panose="02070309020205020404" pitchFamily="49" charset="0"/>
              </a:rPr>
              <a:t>int</a:t>
            </a:r>
            <a:r>
              <a:rPr lang="en-US" b="1" dirty="0">
                <a:latin typeface="Courier New" panose="02070309020205020404" pitchFamily="49" charset="0"/>
                <a:cs typeface="Courier New" panose="02070309020205020404" pitchFamily="49" charset="0"/>
              </a:rPr>
              <a: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=1;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&lt;4;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 %&gt; </a:t>
            </a:r>
            <a:endParaRPr lang="en-US" b="1" dirty="0" smtClean="0">
              <a:latin typeface="Courier New" panose="02070309020205020404" pitchFamily="49" charset="0"/>
              <a:cs typeface="Courier New" panose="02070309020205020404" pitchFamily="49" charset="0"/>
            </a:endParaRPr>
          </a:p>
          <a:p>
            <a:pPr marL="0" lvl="1" indent="0">
              <a:buNone/>
            </a:pPr>
            <a:r>
              <a:rPr lang="en-US" b="1" dirty="0" smtClean="0">
                <a:latin typeface="Courier New" panose="02070309020205020404" pitchFamily="49" charset="0"/>
                <a:cs typeface="Courier New" panose="02070309020205020404" pitchFamily="49" charset="0"/>
              </a:rPr>
              <a:t>  &lt;</a:t>
            </a:r>
            <a:r>
              <a:rPr lang="en-US" b="1" dirty="0">
                <a:latin typeface="Courier New" panose="02070309020205020404" pitchFamily="49" charset="0"/>
                <a:cs typeface="Courier New" panose="02070309020205020404" pitchFamily="49" charset="0"/>
              </a:rPr>
              <a:t>p&gt;This number is &lt;%= </a:t>
            </a:r>
            <a:r>
              <a:rPr lang="en-US" b="1" dirty="0" err="1">
                <a:latin typeface="Courier New" panose="02070309020205020404" pitchFamily="49" charset="0"/>
                <a:cs typeface="Courier New" panose="02070309020205020404" pitchFamily="49" charset="0"/>
              </a:rPr>
              <a:t>i</a:t>
            </a:r>
            <a:r>
              <a:rPr lang="en-US" b="1" dirty="0">
                <a:latin typeface="Courier New" panose="02070309020205020404" pitchFamily="49" charset="0"/>
                <a:cs typeface="Courier New" panose="02070309020205020404" pitchFamily="49" charset="0"/>
              </a:rPr>
              <a:t> %&gt;.&lt;/p&gt; </a:t>
            </a:r>
            <a:endParaRPr lang="en-US" b="1" dirty="0" smtClean="0">
              <a:latin typeface="Courier New" panose="02070309020205020404" pitchFamily="49" charset="0"/>
              <a:cs typeface="Courier New" panose="02070309020205020404" pitchFamily="49" charset="0"/>
            </a:endParaRPr>
          </a:p>
          <a:p>
            <a:pPr marL="0" lvl="1" indent="0">
              <a:buNone/>
            </a:pPr>
            <a:r>
              <a:rPr lang="en-US" b="1" dirty="0" smtClean="0">
                <a:latin typeface="Courier New" panose="02070309020205020404" pitchFamily="49" charset="0"/>
                <a:cs typeface="Courier New" panose="02070309020205020404" pitchFamily="49" charset="0"/>
              </a:rPr>
              <a:t>&lt;% </a:t>
            </a:r>
            <a:r>
              <a:rPr lang="en-US" b="1" dirty="0">
                <a:latin typeface="Courier New" panose="02070309020205020404" pitchFamily="49" charset="0"/>
                <a:cs typeface="Courier New" panose="02070309020205020404" pitchFamily="49" charset="0"/>
              </a:rPr>
              <a:t>} %&gt; </a:t>
            </a:r>
            <a:endParaRPr lang="en-US" b="1" dirty="0" smtClean="0">
              <a:latin typeface="Courier New" panose="02070309020205020404" pitchFamily="49" charset="0"/>
              <a:cs typeface="Courier New" panose="02070309020205020404" pitchFamily="49" charset="0"/>
            </a:endParaRPr>
          </a:p>
          <a:p>
            <a:pPr marL="0" lvl="1" indent="0">
              <a:buNone/>
            </a:pPr>
            <a:r>
              <a:rPr lang="en-US" b="1" dirty="0" smtClean="0">
                <a:latin typeface="Courier New" panose="02070309020205020404" pitchFamily="49" charset="0"/>
                <a:cs typeface="Courier New" panose="02070309020205020404" pitchFamily="49" charset="0"/>
              </a:rPr>
              <a:t>&lt;</a:t>
            </a:r>
            <a:r>
              <a:rPr lang="en-US" b="1" dirty="0">
                <a:latin typeface="Courier New" panose="02070309020205020404" pitchFamily="49" charset="0"/>
                <a:cs typeface="Courier New" panose="02070309020205020404" pitchFamily="49" charset="0"/>
              </a:rPr>
              <a:t>p&gt;OK.&lt;/p&gt;</a:t>
            </a:r>
          </a:p>
        </p:txBody>
      </p:sp>
    </p:spTree>
    <p:extLst>
      <p:ext uri="{BB962C8B-B14F-4D97-AF65-F5344CB8AC3E}">
        <p14:creationId xmlns:p14="http://schemas.microsoft.com/office/powerpoint/2010/main" val="407334754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Evolved into LAMP Architecture</a:t>
            </a:r>
            <a:endParaRPr lang="en-US" dirty="0"/>
          </a:p>
        </p:txBody>
      </p:sp>
      <p:sp>
        <p:nvSpPr>
          <p:cNvPr id="3" name="Content Placeholder 2"/>
          <p:cNvSpPr>
            <a:spLocks noGrp="1"/>
          </p:cNvSpPr>
          <p:nvPr>
            <p:ph idx="1"/>
          </p:nvPr>
        </p:nvSpPr>
        <p:spPr/>
        <p:txBody>
          <a:bodyPr/>
          <a:lstStyle/>
          <a:p>
            <a:r>
              <a:rPr lang="en-US" dirty="0" smtClean="0"/>
              <a:t>Another good example of layers</a:t>
            </a:r>
          </a:p>
          <a:p>
            <a:pPr lvl="1"/>
            <a:r>
              <a:rPr lang="en-US" dirty="0" smtClean="0"/>
              <a:t>Different responsibilities at each layer</a:t>
            </a:r>
            <a:endParaRPr lang="en-US" dirty="0"/>
          </a:p>
        </p:txBody>
      </p:sp>
      <p:sp>
        <p:nvSpPr>
          <p:cNvPr id="8" name="Rectangle 7"/>
          <p:cNvSpPr>
            <a:spLocks noChangeArrowheads="1"/>
          </p:cNvSpPr>
          <p:nvPr/>
        </p:nvSpPr>
        <p:spPr bwMode="auto">
          <a:xfrm>
            <a:off x="3581400" y="3124200"/>
            <a:ext cx="5029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3200" dirty="0" smtClean="0">
                <a:latin typeface="+mj-lt"/>
              </a:rPr>
              <a:t>PHP</a:t>
            </a:r>
            <a:endParaRPr kumimoji="1" lang="en-US" sz="3200" dirty="0">
              <a:latin typeface="+mj-lt"/>
            </a:endParaRPr>
          </a:p>
        </p:txBody>
      </p:sp>
      <p:sp>
        <p:nvSpPr>
          <p:cNvPr id="9" name="Rectangle 8"/>
          <p:cNvSpPr>
            <a:spLocks noChangeArrowheads="1"/>
          </p:cNvSpPr>
          <p:nvPr/>
        </p:nvSpPr>
        <p:spPr bwMode="auto">
          <a:xfrm>
            <a:off x="3581400" y="3810000"/>
            <a:ext cx="5029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3200" dirty="0" smtClean="0">
                <a:latin typeface="+mj-lt"/>
              </a:rPr>
              <a:t>MySQL</a:t>
            </a:r>
            <a:endParaRPr kumimoji="1" lang="en-US" sz="3200" dirty="0">
              <a:latin typeface="+mj-lt"/>
            </a:endParaRPr>
          </a:p>
        </p:txBody>
      </p:sp>
      <p:sp>
        <p:nvSpPr>
          <p:cNvPr id="10" name="Rectangle 9"/>
          <p:cNvSpPr>
            <a:spLocks noChangeArrowheads="1"/>
          </p:cNvSpPr>
          <p:nvPr/>
        </p:nvSpPr>
        <p:spPr bwMode="auto">
          <a:xfrm>
            <a:off x="3581400" y="4495800"/>
            <a:ext cx="5029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3200" dirty="0" smtClean="0">
                <a:latin typeface="+mj-lt"/>
              </a:rPr>
              <a:t>Apache</a:t>
            </a:r>
            <a:endParaRPr kumimoji="1" lang="en-US" sz="3200" dirty="0">
              <a:latin typeface="+mj-lt"/>
            </a:endParaRPr>
          </a:p>
        </p:txBody>
      </p:sp>
      <p:sp>
        <p:nvSpPr>
          <p:cNvPr id="11" name="Rectangle 10"/>
          <p:cNvSpPr>
            <a:spLocks noChangeArrowheads="1"/>
          </p:cNvSpPr>
          <p:nvPr/>
        </p:nvSpPr>
        <p:spPr bwMode="auto">
          <a:xfrm>
            <a:off x="3581400" y="5181600"/>
            <a:ext cx="5029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3200" dirty="0" smtClean="0">
                <a:latin typeface="+mj-lt"/>
              </a:rPr>
              <a:t>Linux</a:t>
            </a:r>
            <a:endParaRPr kumimoji="1" lang="en-US" sz="3200" dirty="0">
              <a:latin typeface="+mj-lt"/>
            </a:endParaRPr>
          </a:p>
        </p:txBody>
      </p:sp>
      <p:sp>
        <p:nvSpPr>
          <p:cNvPr id="12" name="Rectangle 11"/>
          <p:cNvSpPr>
            <a:spLocks noChangeArrowheads="1"/>
          </p:cNvSpPr>
          <p:nvPr/>
        </p:nvSpPr>
        <p:spPr bwMode="auto">
          <a:xfrm>
            <a:off x="457200" y="3124200"/>
            <a:ext cx="3124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2800" dirty="0" err="1" smtClean="0">
                <a:latin typeface="+mj-lt"/>
              </a:rPr>
              <a:t>Templating</a:t>
            </a:r>
            <a:endParaRPr kumimoji="1" lang="en-US" sz="2800" dirty="0">
              <a:latin typeface="+mj-lt"/>
            </a:endParaRPr>
          </a:p>
        </p:txBody>
      </p:sp>
      <p:sp>
        <p:nvSpPr>
          <p:cNvPr id="13" name="Rectangle 12"/>
          <p:cNvSpPr>
            <a:spLocks noChangeArrowheads="1"/>
          </p:cNvSpPr>
          <p:nvPr/>
        </p:nvSpPr>
        <p:spPr bwMode="auto">
          <a:xfrm>
            <a:off x="457200" y="3810000"/>
            <a:ext cx="3124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2800" dirty="0" smtClean="0">
                <a:latin typeface="+mj-lt"/>
              </a:rPr>
              <a:t>Database</a:t>
            </a:r>
            <a:endParaRPr kumimoji="1" lang="en-US" sz="2800" dirty="0">
              <a:latin typeface="+mj-lt"/>
            </a:endParaRPr>
          </a:p>
        </p:txBody>
      </p:sp>
      <p:sp>
        <p:nvSpPr>
          <p:cNvPr id="14" name="Rectangle 13"/>
          <p:cNvSpPr>
            <a:spLocks noChangeArrowheads="1"/>
          </p:cNvSpPr>
          <p:nvPr/>
        </p:nvSpPr>
        <p:spPr bwMode="auto">
          <a:xfrm>
            <a:off x="457200" y="4495800"/>
            <a:ext cx="3124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2800" dirty="0" smtClean="0">
                <a:latin typeface="+mj-lt"/>
              </a:rPr>
              <a:t>Web Server</a:t>
            </a:r>
            <a:endParaRPr kumimoji="1" lang="en-US" sz="2800" dirty="0">
              <a:latin typeface="+mj-lt"/>
            </a:endParaRPr>
          </a:p>
        </p:txBody>
      </p:sp>
      <p:sp>
        <p:nvSpPr>
          <p:cNvPr id="15" name="Rectangle 14"/>
          <p:cNvSpPr>
            <a:spLocks noChangeArrowheads="1"/>
          </p:cNvSpPr>
          <p:nvPr/>
        </p:nvSpPr>
        <p:spPr bwMode="auto">
          <a:xfrm>
            <a:off x="457200" y="5181600"/>
            <a:ext cx="3124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2800" dirty="0" smtClean="0">
                <a:latin typeface="+mj-lt"/>
              </a:rPr>
              <a:t>Operating System</a:t>
            </a:r>
            <a:endParaRPr kumimoji="1" lang="en-US" sz="2800" dirty="0">
              <a:latin typeface="+mj-lt"/>
            </a:endParaRPr>
          </a:p>
        </p:txBody>
      </p:sp>
    </p:spTree>
    <p:extLst>
      <p:ext uri="{BB962C8B-B14F-4D97-AF65-F5344CB8AC3E}">
        <p14:creationId xmlns:p14="http://schemas.microsoft.com/office/powerpoint/2010/main" val="725829703"/>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Evolved into LAMP Architecture</a:t>
            </a:r>
            <a:endParaRPr lang="en-US" dirty="0"/>
          </a:p>
        </p:txBody>
      </p:sp>
      <p:sp>
        <p:nvSpPr>
          <p:cNvPr id="3" name="Content Placeholder 2"/>
          <p:cNvSpPr>
            <a:spLocks noGrp="1"/>
          </p:cNvSpPr>
          <p:nvPr>
            <p:ph idx="1"/>
          </p:nvPr>
        </p:nvSpPr>
        <p:spPr/>
        <p:txBody>
          <a:bodyPr/>
          <a:lstStyle/>
          <a:p>
            <a:r>
              <a:rPr lang="en-US" dirty="0" smtClean="0"/>
              <a:t>Another good example of layers</a:t>
            </a:r>
          </a:p>
          <a:p>
            <a:pPr lvl="1"/>
            <a:r>
              <a:rPr lang="en-US" dirty="0" smtClean="0"/>
              <a:t>Different responsibilities at each layer</a:t>
            </a:r>
          </a:p>
          <a:p>
            <a:pPr lvl="1"/>
            <a:r>
              <a:rPr lang="en-US" dirty="0" smtClean="0"/>
              <a:t>Can replace an individual layer</a:t>
            </a:r>
            <a:endParaRPr lang="en-US" dirty="0"/>
          </a:p>
        </p:txBody>
      </p:sp>
      <p:sp>
        <p:nvSpPr>
          <p:cNvPr id="8" name="Rectangle 7"/>
          <p:cNvSpPr>
            <a:spLocks noChangeArrowheads="1"/>
          </p:cNvSpPr>
          <p:nvPr/>
        </p:nvSpPr>
        <p:spPr bwMode="auto">
          <a:xfrm>
            <a:off x="3581400" y="3124200"/>
            <a:ext cx="5029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3200" dirty="0">
                <a:latin typeface="+mj-lt"/>
              </a:rPr>
              <a:t>PHP, Ruby, JSP, ASP, Python</a:t>
            </a:r>
          </a:p>
        </p:txBody>
      </p:sp>
      <p:sp>
        <p:nvSpPr>
          <p:cNvPr id="9" name="Rectangle 8"/>
          <p:cNvSpPr>
            <a:spLocks noChangeArrowheads="1"/>
          </p:cNvSpPr>
          <p:nvPr/>
        </p:nvSpPr>
        <p:spPr bwMode="auto">
          <a:xfrm>
            <a:off x="3581400" y="3810000"/>
            <a:ext cx="5029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3200" dirty="0" smtClean="0">
                <a:latin typeface="+mj-lt"/>
              </a:rPr>
              <a:t>MySQL</a:t>
            </a:r>
            <a:r>
              <a:rPr kumimoji="1" lang="en-US" sz="3200" dirty="0">
                <a:latin typeface="+mj-lt"/>
              </a:rPr>
              <a:t>, </a:t>
            </a:r>
            <a:r>
              <a:rPr kumimoji="1" lang="en-US" sz="3200" dirty="0" err="1">
                <a:latin typeface="+mj-lt"/>
              </a:rPr>
              <a:t>PostgreSQL</a:t>
            </a:r>
            <a:r>
              <a:rPr kumimoji="1" lang="en-US" sz="3200" dirty="0">
                <a:latin typeface="+mj-lt"/>
              </a:rPr>
              <a:t>, </a:t>
            </a:r>
            <a:r>
              <a:rPr kumimoji="1" lang="en-US" sz="3200" dirty="0" smtClean="0">
                <a:latin typeface="+mj-lt"/>
              </a:rPr>
              <a:t>Oracle</a:t>
            </a:r>
            <a:endParaRPr kumimoji="1" lang="en-US" sz="3200" dirty="0">
              <a:latin typeface="+mj-lt"/>
            </a:endParaRPr>
          </a:p>
        </p:txBody>
      </p:sp>
      <p:sp>
        <p:nvSpPr>
          <p:cNvPr id="10" name="Rectangle 9"/>
          <p:cNvSpPr>
            <a:spLocks noChangeArrowheads="1"/>
          </p:cNvSpPr>
          <p:nvPr/>
        </p:nvSpPr>
        <p:spPr bwMode="auto">
          <a:xfrm>
            <a:off x="3581400" y="4495800"/>
            <a:ext cx="5029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3200" dirty="0" smtClean="0">
                <a:latin typeface="+mj-lt"/>
              </a:rPr>
              <a:t>Apache, </a:t>
            </a:r>
            <a:r>
              <a:rPr kumimoji="1" lang="en-US" sz="3200" dirty="0" err="1" smtClean="0">
                <a:latin typeface="+mj-lt"/>
              </a:rPr>
              <a:t>Nginx</a:t>
            </a:r>
            <a:endParaRPr kumimoji="1" lang="en-US" sz="3200" dirty="0">
              <a:latin typeface="+mj-lt"/>
            </a:endParaRPr>
          </a:p>
        </p:txBody>
      </p:sp>
      <p:sp>
        <p:nvSpPr>
          <p:cNvPr id="11" name="Rectangle 10"/>
          <p:cNvSpPr>
            <a:spLocks noChangeArrowheads="1"/>
          </p:cNvSpPr>
          <p:nvPr/>
        </p:nvSpPr>
        <p:spPr bwMode="auto">
          <a:xfrm>
            <a:off x="3581400" y="5181600"/>
            <a:ext cx="5029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3200" dirty="0" smtClean="0">
                <a:latin typeface="+mj-lt"/>
              </a:rPr>
              <a:t>Linux, Windows</a:t>
            </a:r>
            <a:endParaRPr kumimoji="1" lang="en-US" sz="3200" dirty="0">
              <a:latin typeface="+mj-lt"/>
            </a:endParaRPr>
          </a:p>
        </p:txBody>
      </p:sp>
      <p:sp>
        <p:nvSpPr>
          <p:cNvPr id="12" name="Rectangle 11"/>
          <p:cNvSpPr>
            <a:spLocks noChangeArrowheads="1"/>
          </p:cNvSpPr>
          <p:nvPr/>
        </p:nvSpPr>
        <p:spPr bwMode="auto">
          <a:xfrm>
            <a:off x="457200" y="3124200"/>
            <a:ext cx="3124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2800" dirty="0" err="1" smtClean="0">
                <a:latin typeface="+mj-lt"/>
              </a:rPr>
              <a:t>Templating</a:t>
            </a:r>
            <a:endParaRPr kumimoji="1" lang="en-US" sz="2800" dirty="0">
              <a:latin typeface="+mj-lt"/>
            </a:endParaRPr>
          </a:p>
        </p:txBody>
      </p:sp>
      <p:sp>
        <p:nvSpPr>
          <p:cNvPr id="13" name="Rectangle 12"/>
          <p:cNvSpPr>
            <a:spLocks noChangeArrowheads="1"/>
          </p:cNvSpPr>
          <p:nvPr/>
        </p:nvSpPr>
        <p:spPr bwMode="auto">
          <a:xfrm>
            <a:off x="457200" y="3810000"/>
            <a:ext cx="3124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2800" dirty="0" smtClean="0">
                <a:latin typeface="+mj-lt"/>
              </a:rPr>
              <a:t>Database</a:t>
            </a:r>
            <a:endParaRPr kumimoji="1" lang="en-US" sz="2800" dirty="0">
              <a:latin typeface="+mj-lt"/>
            </a:endParaRPr>
          </a:p>
        </p:txBody>
      </p:sp>
      <p:sp>
        <p:nvSpPr>
          <p:cNvPr id="14" name="Rectangle 13"/>
          <p:cNvSpPr>
            <a:spLocks noChangeArrowheads="1"/>
          </p:cNvSpPr>
          <p:nvPr/>
        </p:nvSpPr>
        <p:spPr bwMode="auto">
          <a:xfrm>
            <a:off x="457200" y="4495800"/>
            <a:ext cx="3124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2800" dirty="0" smtClean="0">
                <a:latin typeface="+mj-lt"/>
              </a:rPr>
              <a:t>Web Server</a:t>
            </a:r>
            <a:endParaRPr kumimoji="1" lang="en-US" sz="2800" dirty="0">
              <a:latin typeface="+mj-lt"/>
            </a:endParaRPr>
          </a:p>
        </p:txBody>
      </p:sp>
      <p:sp>
        <p:nvSpPr>
          <p:cNvPr id="15" name="Rectangle 14"/>
          <p:cNvSpPr>
            <a:spLocks noChangeArrowheads="1"/>
          </p:cNvSpPr>
          <p:nvPr/>
        </p:nvSpPr>
        <p:spPr bwMode="auto">
          <a:xfrm>
            <a:off x="457200" y="5181600"/>
            <a:ext cx="3124200" cy="685800"/>
          </a:xfrm>
          <a:prstGeom prst="rect">
            <a:avLst/>
          </a:prstGeom>
          <a:solidFill>
            <a:schemeClr val="accent1">
              <a:lumMod val="40000"/>
              <a:lumOff val="60000"/>
            </a:schemeClr>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r>
              <a:rPr kumimoji="1" lang="en-US" sz="2800" dirty="0" smtClean="0">
                <a:latin typeface="+mj-lt"/>
              </a:rPr>
              <a:t>Operating System</a:t>
            </a:r>
            <a:endParaRPr kumimoji="1" lang="en-US" sz="2800" dirty="0">
              <a:latin typeface="+mj-lt"/>
            </a:endParaRPr>
          </a:p>
        </p:txBody>
      </p:sp>
    </p:spTree>
    <p:extLst>
      <p:ext uri="{BB962C8B-B14F-4D97-AF65-F5344CB8AC3E}">
        <p14:creationId xmlns:p14="http://schemas.microsoft.com/office/powerpoint/2010/main" val="3702195278"/>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Architecture Diagram</a:t>
            </a:r>
            <a:endParaRPr lang="en-US" dirty="0"/>
          </a:p>
        </p:txBody>
      </p:sp>
      <p:sp>
        <p:nvSpPr>
          <p:cNvPr id="5" name="Rectangle 4"/>
          <p:cNvSpPr/>
          <p:nvPr/>
        </p:nvSpPr>
        <p:spPr>
          <a:xfrm>
            <a:off x="381000" y="2103438"/>
            <a:ext cx="1752600" cy="1981200"/>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Web</a:t>
            </a:r>
          </a:p>
          <a:p>
            <a:pPr algn="ctr"/>
            <a:r>
              <a:rPr lang="en-US" sz="3000" dirty="0" smtClean="0">
                <a:solidFill>
                  <a:schemeClr val="tx1"/>
                </a:solidFill>
              </a:rPr>
              <a:t>Browser</a:t>
            </a:r>
            <a:endParaRPr lang="en-US" sz="3000" dirty="0">
              <a:solidFill>
                <a:schemeClr val="tx1"/>
              </a:solidFill>
            </a:endParaRPr>
          </a:p>
        </p:txBody>
      </p:sp>
      <p:sp>
        <p:nvSpPr>
          <p:cNvPr id="6" name="Rectangle 5"/>
          <p:cNvSpPr/>
          <p:nvPr/>
        </p:nvSpPr>
        <p:spPr>
          <a:xfrm>
            <a:off x="5638800" y="2103438"/>
            <a:ext cx="3048000" cy="2773362"/>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3000" dirty="0" smtClean="0">
                <a:solidFill>
                  <a:schemeClr val="tx1"/>
                </a:solidFill>
              </a:rPr>
              <a:t>Server</a:t>
            </a:r>
            <a:endParaRPr lang="en-US" sz="3000" dirty="0">
              <a:solidFill>
                <a:schemeClr val="tx1"/>
              </a:solidFill>
            </a:endParaRPr>
          </a:p>
        </p:txBody>
      </p:sp>
      <p:cxnSp>
        <p:nvCxnSpPr>
          <p:cNvPr id="8" name="Straight Arrow Connector 7"/>
          <p:cNvCxnSpPr/>
          <p:nvPr/>
        </p:nvCxnSpPr>
        <p:spPr>
          <a:xfrm>
            <a:off x="2286000" y="26368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9" name="Straight Arrow Connector 8"/>
          <p:cNvCxnSpPr/>
          <p:nvPr/>
        </p:nvCxnSpPr>
        <p:spPr>
          <a:xfrm flipH="1">
            <a:off x="2209800" y="33226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10" name="Cloud 9"/>
          <p:cNvSpPr/>
          <p:nvPr/>
        </p:nvSpPr>
        <p:spPr>
          <a:xfrm>
            <a:off x="2819400" y="2027238"/>
            <a:ext cx="2133600" cy="2133600"/>
          </a:xfrm>
          <a:prstGeom prst="cloud">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sp>
        <p:nvSpPr>
          <p:cNvPr id="11" name="Rectangle 10"/>
          <p:cNvSpPr/>
          <p:nvPr/>
        </p:nvSpPr>
        <p:spPr>
          <a:xfrm>
            <a:off x="3962400" y="3551238"/>
            <a:ext cx="1371600" cy="762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HTML</a:t>
            </a:r>
            <a:endParaRPr lang="en-US" sz="3000" dirty="0">
              <a:solidFill>
                <a:schemeClr val="tx1"/>
              </a:solidFill>
            </a:endParaRPr>
          </a:p>
        </p:txBody>
      </p:sp>
      <p:sp>
        <p:nvSpPr>
          <p:cNvPr id="12" name="Rectangle 11"/>
          <p:cNvSpPr/>
          <p:nvPr/>
        </p:nvSpPr>
        <p:spPr>
          <a:xfrm>
            <a:off x="3962400" y="1646238"/>
            <a:ext cx="1371600" cy="762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URL</a:t>
            </a:r>
            <a:endParaRPr lang="en-US" sz="3000" dirty="0">
              <a:solidFill>
                <a:schemeClr val="tx1"/>
              </a:solidFill>
            </a:endParaRPr>
          </a:p>
        </p:txBody>
      </p:sp>
      <p:sp>
        <p:nvSpPr>
          <p:cNvPr id="13" name="Can 12"/>
          <p:cNvSpPr/>
          <p:nvPr/>
        </p:nvSpPr>
        <p:spPr>
          <a:xfrm>
            <a:off x="7353300" y="5257800"/>
            <a:ext cx="1676400" cy="1401762"/>
          </a:xfrm>
          <a:prstGeom prst="can">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Database</a:t>
            </a:r>
            <a:endParaRPr lang="en-US" sz="3000" dirty="0">
              <a:solidFill>
                <a:schemeClr val="tx1"/>
              </a:solidFill>
            </a:endParaRPr>
          </a:p>
        </p:txBody>
      </p:sp>
      <p:cxnSp>
        <p:nvCxnSpPr>
          <p:cNvPr id="15" name="Straight Connector 14"/>
          <p:cNvCxnSpPr/>
          <p:nvPr/>
        </p:nvCxnSpPr>
        <p:spPr>
          <a:xfrm>
            <a:off x="8839200" y="3459480"/>
            <a:ext cx="0" cy="1859121"/>
          </a:xfrm>
          <a:prstGeom prst="line">
            <a:avLst/>
          </a:prstGeom>
        </p:spPr>
        <p:style>
          <a:lnRef idx="2">
            <a:schemeClr val="accent1"/>
          </a:lnRef>
          <a:fillRef idx="0">
            <a:schemeClr val="accent1"/>
          </a:fillRef>
          <a:effectRef idx="1">
            <a:schemeClr val="accent1"/>
          </a:effectRef>
          <a:fontRef idx="minor">
            <a:schemeClr val="tx1"/>
          </a:fontRef>
        </p:style>
      </p:cxnSp>
      <p:sp>
        <p:nvSpPr>
          <p:cNvPr id="14" name="Rectangle 13"/>
          <p:cNvSpPr/>
          <p:nvPr/>
        </p:nvSpPr>
        <p:spPr>
          <a:xfrm>
            <a:off x="6172200" y="41836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Linux</a:t>
            </a:r>
            <a:endParaRPr lang="en-US" sz="2800" dirty="0">
              <a:solidFill>
                <a:schemeClr val="tx1"/>
              </a:solidFill>
            </a:endParaRPr>
          </a:p>
        </p:txBody>
      </p:sp>
      <p:sp>
        <p:nvSpPr>
          <p:cNvPr id="16" name="Rectangle 15"/>
          <p:cNvSpPr/>
          <p:nvPr/>
        </p:nvSpPr>
        <p:spPr>
          <a:xfrm>
            <a:off x="6172200" y="3642996"/>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Apache</a:t>
            </a:r>
            <a:endParaRPr lang="en-US" sz="2800" dirty="0">
              <a:solidFill>
                <a:schemeClr val="tx1"/>
              </a:solidFill>
            </a:endParaRPr>
          </a:p>
        </p:txBody>
      </p:sp>
      <p:sp>
        <p:nvSpPr>
          <p:cNvPr id="17" name="Rectangle 16"/>
          <p:cNvSpPr/>
          <p:nvPr/>
        </p:nvSpPr>
        <p:spPr>
          <a:xfrm>
            <a:off x="6172200" y="31168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MySQL</a:t>
            </a:r>
            <a:endParaRPr lang="en-US" sz="2800" dirty="0">
              <a:solidFill>
                <a:schemeClr val="tx1"/>
              </a:solidFill>
            </a:endParaRPr>
          </a:p>
        </p:txBody>
      </p:sp>
      <p:sp>
        <p:nvSpPr>
          <p:cNvPr id="18" name="Rectangle 17"/>
          <p:cNvSpPr/>
          <p:nvPr/>
        </p:nvSpPr>
        <p:spPr>
          <a:xfrm>
            <a:off x="6172200" y="25834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PHP</a:t>
            </a:r>
            <a:endParaRPr lang="en-US" sz="2800" dirty="0">
              <a:solidFill>
                <a:schemeClr val="tx1"/>
              </a:solidFill>
            </a:endParaRPr>
          </a:p>
        </p:txBody>
      </p:sp>
      <p:cxnSp>
        <p:nvCxnSpPr>
          <p:cNvPr id="19" name="Straight Connector 18"/>
          <p:cNvCxnSpPr/>
          <p:nvPr/>
        </p:nvCxnSpPr>
        <p:spPr>
          <a:xfrm flipH="1">
            <a:off x="8229600" y="3459480"/>
            <a:ext cx="60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79165766"/>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512826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smtClean="0"/>
              <a:t>And then things got messy</a:t>
            </a:r>
            <a:endParaRPr lang="en-US" dirty="0"/>
          </a:p>
        </p:txBody>
      </p:sp>
      <p:sp>
        <p:nvSpPr>
          <p:cNvPr id="3" name="Content Placeholder 2"/>
          <p:cNvSpPr>
            <a:spLocks noGrp="1"/>
          </p:cNvSpPr>
          <p:nvPr>
            <p:ph idx="1"/>
          </p:nvPr>
        </p:nvSpPr>
        <p:spPr/>
        <p:txBody>
          <a:bodyPr/>
          <a:lstStyle/>
          <a:p>
            <a:r>
              <a:rPr lang="en-US" dirty="0" smtClean="0"/>
              <a:t>Browser wars</a:t>
            </a:r>
          </a:p>
          <a:p>
            <a:pPr lvl="1"/>
            <a:r>
              <a:rPr lang="en-US" dirty="0" smtClean="0"/>
              <a:t>Web browsers were becoming incompatible</a:t>
            </a:r>
          </a:p>
          <a:p>
            <a:pPr lvl="1"/>
            <a:r>
              <a:rPr lang="en-US" dirty="0" smtClean="0"/>
              <a:t>People started inventing new tags</a:t>
            </a:r>
          </a:p>
          <a:p>
            <a:pPr lvl="2"/>
            <a:r>
              <a:rPr lang="en-US" dirty="0" smtClean="0"/>
              <a:t>Infamous </a:t>
            </a:r>
            <a:r>
              <a:rPr lang="en-US" b="1" dirty="0" smtClean="0">
                <a:latin typeface="Courier New" panose="02070309020205020404" pitchFamily="49" charset="0"/>
                <a:cs typeface="Courier New" panose="02070309020205020404" pitchFamily="49" charset="0"/>
              </a:rPr>
              <a:t>&lt;blink&gt;</a:t>
            </a:r>
            <a:r>
              <a:rPr lang="en-US" dirty="0" smtClean="0"/>
              <a:t> tag</a:t>
            </a:r>
          </a:p>
          <a:p>
            <a:r>
              <a:rPr lang="en-US" dirty="0" smtClean="0"/>
              <a:t>World Wide Web Consortium founded in 1994</a:t>
            </a:r>
          </a:p>
          <a:p>
            <a:pPr lvl="1"/>
            <a:r>
              <a:rPr lang="en-US" dirty="0" smtClean="0"/>
              <a:t>W3C establishes standards for compatibility</a:t>
            </a:r>
          </a:p>
          <a:p>
            <a:pPr lvl="1"/>
            <a:r>
              <a:rPr lang="en-US" dirty="0" smtClean="0"/>
              <a:t>Critical for open web</a:t>
            </a:r>
          </a:p>
          <a:p>
            <a:pPr lvl="1"/>
            <a:r>
              <a:rPr lang="en-US" dirty="0">
                <a:hlinkClick r:id="rId3"/>
              </a:rPr>
              <a:t>https://www.w3.org/standards</a:t>
            </a:r>
            <a:r>
              <a:rPr lang="en-US" dirty="0" smtClean="0">
                <a:hlinkClick r:id="rId3"/>
              </a:rPr>
              <a:t>/</a:t>
            </a:r>
            <a:r>
              <a:rPr lang="en-US" dirty="0" smtClean="0"/>
              <a:t> </a:t>
            </a:r>
          </a:p>
          <a:p>
            <a:pPr lvl="1"/>
            <a:r>
              <a:rPr lang="en-US" dirty="0" smtClean="0"/>
              <a:t>Counterexample: </a:t>
            </a:r>
            <a:r>
              <a:rPr lang="en-US" dirty="0">
                <a:hlinkClick r:id="rId4"/>
              </a:rPr>
              <a:t>https://</a:t>
            </a:r>
            <a:r>
              <a:rPr lang="en-US" dirty="0" smtClean="0">
                <a:hlinkClick r:id="rId4"/>
              </a:rPr>
              <a:t>developer.mozilla.org/en-US/docs/Web/API/Node</a:t>
            </a:r>
            <a:r>
              <a:rPr lang="en-US" dirty="0" smtClean="0"/>
              <a:t> </a:t>
            </a:r>
            <a:endParaRPr lang="en-US" dirty="0"/>
          </a:p>
        </p:txBody>
      </p:sp>
      <p:pic>
        <p:nvPicPr>
          <p:cNvPr id="4" name="Picture 2" descr="http://casarock.github.io/WebAPIs_codetalks14/images/best_viewed.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629400" y="76200"/>
            <a:ext cx="2438400" cy="176980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46853641"/>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Problem: Sessions</a:t>
            </a:r>
            <a:endParaRPr lang="en-US" dirty="0"/>
          </a:p>
        </p:txBody>
      </p:sp>
      <p:sp>
        <p:nvSpPr>
          <p:cNvPr id="3" name="Content Placeholder 2"/>
          <p:cNvSpPr>
            <a:spLocks noGrp="1"/>
          </p:cNvSpPr>
          <p:nvPr>
            <p:ph idx="1"/>
          </p:nvPr>
        </p:nvSpPr>
        <p:spPr/>
        <p:txBody>
          <a:bodyPr/>
          <a:lstStyle/>
          <a:p>
            <a:r>
              <a:rPr lang="en-US" dirty="0" smtClean="0"/>
              <a:t>HTTP originally had no notion of continuity between requests</a:t>
            </a:r>
          </a:p>
          <a:p>
            <a:pPr lvl="1"/>
            <a:r>
              <a:rPr lang="en-US" dirty="0" smtClean="0"/>
              <a:t>Is this the same requestor I’ve seen before?</a:t>
            </a:r>
          </a:p>
          <a:p>
            <a:pPr lvl="1"/>
            <a:r>
              <a:rPr lang="en-US" dirty="0" smtClean="0"/>
              <a:t>Or is this a new requestor?</a:t>
            </a:r>
          </a:p>
          <a:p>
            <a:pPr lvl="1"/>
            <a:r>
              <a:rPr lang="en-US" dirty="0" smtClean="0"/>
              <a:t>No continuity means no logins, no shopping carts</a:t>
            </a:r>
          </a:p>
          <a:p>
            <a:r>
              <a:rPr lang="en-US" dirty="0" smtClean="0"/>
              <a:t>Cookies</a:t>
            </a:r>
          </a:p>
          <a:p>
            <a:pPr lvl="1"/>
            <a:r>
              <a:rPr lang="en-US" dirty="0" smtClean="0"/>
              <a:t>Small pieces of data that can be set by server</a:t>
            </a:r>
          </a:p>
          <a:p>
            <a:pPr lvl="1"/>
            <a:r>
              <a:rPr lang="en-US" dirty="0" smtClean="0"/>
              <a:t>Sent back only to that server</a:t>
            </a:r>
            <a:endParaRPr lang="en-US" dirty="0"/>
          </a:p>
        </p:txBody>
      </p:sp>
    </p:spTree>
    <p:extLst>
      <p:ext uri="{BB962C8B-B14F-4D97-AF65-F5344CB8AC3E}">
        <p14:creationId xmlns:p14="http://schemas.microsoft.com/office/powerpoint/2010/main" val="408256837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4155" y="457200"/>
            <a:ext cx="9566755" cy="64770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2310141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Cascading Style Sheets</a:t>
            </a:r>
            <a:endParaRPr lang="en-US" dirty="0"/>
          </a:p>
        </p:txBody>
      </p:sp>
      <p:sp>
        <p:nvSpPr>
          <p:cNvPr id="3" name="Content Placeholder 2"/>
          <p:cNvSpPr>
            <a:spLocks noGrp="1"/>
          </p:cNvSpPr>
          <p:nvPr>
            <p:ph idx="1"/>
          </p:nvPr>
        </p:nvSpPr>
        <p:spPr/>
        <p:txBody>
          <a:bodyPr/>
          <a:lstStyle/>
          <a:p>
            <a:r>
              <a:rPr lang="en-US" dirty="0" smtClean="0"/>
              <a:t>CSS and JavaScript introduced around same time</a:t>
            </a:r>
          </a:p>
          <a:p>
            <a:endParaRPr lang="en-US" dirty="0"/>
          </a:p>
          <a:p>
            <a:r>
              <a:rPr lang="en-US" dirty="0" smtClean="0"/>
              <a:t>Cascading Style Sheets</a:t>
            </a:r>
          </a:p>
          <a:p>
            <a:pPr lvl="1"/>
            <a:r>
              <a:rPr lang="en-US" dirty="0" smtClean="0"/>
              <a:t>How to make styling separate from content?</a:t>
            </a:r>
          </a:p>
          <a:p>
            <a:pPr lvl="1"/>
            <a:r>
              <a:rPr lang="en-US" dirty="0" smtClean="0"/>
              <a:t>HTML was difficult </a:t>
            </a:r>
            <a:r>
              <a:rPr lang="en-US" dirty="0"/>
              <a:t>to change if in multiple places</a:t>
            </a:r>
          </a:p>
          <a:p>
            <a:pPr lvl="1"/>
            <a:r>
              <a:rPr lang="en-US" dirty="0" smtClean="0"/>
              <a:t>HTML was hard </a:t>
            </a:r>
            <a:r>
              <a:rPr lang="en-US" dirty="0"/>
              <a:t>to make </a:t>
            </a:r>
            <a:r>
              <a:rPr lang="en-US" dirty="0" smtClean="0"/>
              <a:t>visually consistent</a:t>
            </a:r>
            <a:endParaRPr lang="en-US" dirty="0"/>
          </a:p>
          <a:p>
            <a:pPr lvl="1"/>
            <a:r>
              <a:rPr lang="en-US" dirty="0" smtClean="0"/>
              <a:t>HTML had no </a:t>
            </a:r>
            <a:r>
              <a:rPr lang="en-US" dirty="0"/>
              <a:t>support for different display formats (audio, mobile)</a:t>
            </a:r>
          </a:p>
          <a:p>
            <a:pPr lvl="1"/>
            <a:r>
              <a:rPr lang="en-US" dirty="0" smtClean="0"/>
              <a:t>Putting styling in HTML led to bloated </a:t>
            </a:r>
            <a:r>
              <a:rPr lang="en-US" dirty="0"/>
              <a:t>pages</a:t>
            </a:r>
          </a:p>
          <a:p>
            <a:endParaRPr lang="en-US" dirty="0"/>
          </a:p>
        </p:txBody>
      </p:sp>
    </p:spTree>
    <p:extLst>
      <p:ext uri="{BB962C8B-B14F-4D97-AF65-F5344CB8AC3E}">
        <p14:creationId xmlns:p14="http://schemas.microsoft.com/office/powerpoint/2010/main" val="41785068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JavaScript</a:t>
            </a:r>
            <a:endParaRPr lang="en-US" dirty="0"/>
          </a:p>
        </p:txBody>
      </p:sp>
      <p:sp>
        <p:nvSpPr>
          <p:cNvPr id="3" name="Content Placeholder 2"/>
          <p:cNvSpPr>
            <a:spLocks noGrp="1"/>
          </p:cNvSpPr>
          <p:nvPr>
            <p:ph idx="1"/>
          </p:nvPr>
        </p:nvSpPr>
        <p:spPr>
          <a:xfrm>
            <a:off x="609600" y="1493837"/>
            <a:ext cx="8077200" cy="4525963"/>
          </a:xfrm>
        </p:spPr>
        <p:txBody>
          <a:bodyPr/>
          <a:lstStyle/>
          <a:p>
            <a:r>
              <a:rPr lang="en-US" dirty="0"/>
              <a:t>JavaScript</a:t>
            </a:r>
          </a:p>
          <a:p>
            <a:pPr lvl="1"/>
            <a:r>
              <a:rPr lang="en-US" dirty="0"/>
              <a:t>How to have greater compatibility?</a:t>
            </a:r>
          </a:p>
          <a:p>
            <a:pPr lvl="1"/>
            <a:r>
              <a:rPr lang="en-US" dirty="0"/>
              <a:t>ECMAScript (ES5 and </a:t>
            </a:r>
            <a:r>
              <a:rPr lang="en-US" dirty="0" smtClean="0"/>
              <a:t>now ES6)</a:t>
            </a:r>
          </a:p>
          <a:p>
            <a:pPr lvl="2"/>
            <a:r>
              <a:rPr lang="en-US" dirty="0" smtClean="0"/>
              <a:t>European Computer Manufacturer’s Association</a:t>
            </a:r>
          </a:p>
          <a:p>
            <a:pPr lvl="2"/>
            <a:r>
              <a:rPr lang="en-US" dirty="0" smtClean="0"/>
              <a:t>Was supposed to be a temporary name (!)</a:t>
            </a:r>
            <a:endParaRPr lang="en-US" dirty="0"/>
          </a:p>
          <a:p>
            <a:r>
              <a:rPr lang="en-US" dirty="0" smtClean="0"/>
              <a:t>Note: JavaScript has </a:t>
            </a:r>
            <a:r>
              <a:rPr lang="en-US" u="sng" dirty="0" smtClean="0"/>
              <a:t>nothing</a:t>
            </a:r>
            <a:r>
              <a:rPr lang="en-US" dirty="0" smtClean="0"/>
              <a:t> to do with Java programming language</a:t>
            </a:r>
          </a:p>
          <a:p>
            <a:pPr lvl="1"/>
            <a:r>
              <a:rPr lang="en-US" dirty="0" smtClean="0"/>
              <a:t>Mostly marketing since Java was gaining popularity</a:t>
            </a:r>
          </a:p>
          <a:p>
            <a:pPr lvl="1"/>
            <a:r>
              <a:rPr lang="en-US" dirty="0" smtClean="0"/>
              <a:t>JavaScript also part of the browser wars in late 1990s, with Microsoft having its own variation</a:t>
            </a:r>
            <a:endParaRPr lang="en-US" dirty="0"/>
          </a:p>
          <a:p>
            <a:endParaRPr lang="en-US" dirty="0"/>
          </a:p>
        </p:txBody>
      </p:sp>
    </p:spTree>
    <p:extLst>
      <p:ext uri="{BB962C8B-B14F-4D97-AF65-F5344CB8AC3E}">
        <p14:creationId xmlns:p14="http://schemas.microsoft.com/office/powerpoint/2010/main" val="3549411134"/>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Architecture Diagram</a:t>
            </a:r>
            <a:endParaRPr lang="en-US" dirty="0"/>
          </a:p>
        </p:txBody>
      </p:sp>
      <p:sp>
        <p:nvSpPr>
          <p:cNvPr id="4" name="Rectangle 3"/>
          <p:cNvSpPr/>
          <p:nvPr/>
        </p:nvSpPr>
        <p:spPr>
          <a:xfrm>
            <a:off x="457200" y="2103438"/>
            <a:ext cx="1752600" cy="2773362"/>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000" dirty="0" smtClean="0">
                <a:solidFill>
                  <a:schemeClr val="tx1"/>
                </a:solidFill>
              </a:rPr>
              <a:t>Web</a:t>
            </a:r>
          </a:p>
          <a:p>
            <a:pPr algn="ctr"/>
            <a:r>
              <a:rPr lang="en-US" sz="3000" dirty="0" smtClean="0">
                <a:solidFill>
                  <a:schemeClr val="tx1"/>
                </a:solidFill>
              </a:rPr>
              <a:t>Browser</a:t>
            </a:r>
            <a:endParaRPr lang="en-US" sz="3000" dirty="0">
              <a:solidFill>
                <a:schemeClr val="tx1"/>
              </a:solidFill>
            </a:endParaRPr>
          </a:p>
        </p:txBody>
      </p:sp>
      <p:sp>
        <p:nvSpPr>
          <p:cNvPr id="5" name="Rectangle 4"/>
          <p:cNvSpPr/>
          <p:nvPr/>
        </p:nvSpPr>
        <p:spPr>
          <a:xfrm>
            <a:off x="5715000" y="2103438"/>
            <a:ext cx="3048000" cy="2773362"/>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3000" dirty="0" smtClean="0">
                <a:solidFill>
                  <a:schemeClr val="tx1"/>
                </a:solidFill>
              </a:rPr>
              <a:t>Server</a:t>
            </a:r>
            <a:endParaRPr lang="en-US" sz="3000" dirty="0">
              <a:solidFill>
                <a:schemeClr val="tx1"/>
              </a:solidFill>
            </a:endParaRPr>
          </a:p>
        </p:txBody>
      </p:sp>
      <p:cxnSp>
        <p:nvCxnSpPr>
          <p:cNvPr id="6" name="Straight Arrow Connector 5"/>
          <p:cNvCxnSpPr/>
          <p:nvPr/>
        </p:nvCxnSpPr>
        <p:spPr>
          <a:xfrm>
            <a:off x="2362200" y="26368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286000" y="33226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Cloud 7"/>
          <p:cNvSpPr/>
          <p:nvPr/>
        </p:nvSpPr>
        <p:spPr>
          <a:xfrm>
            <a:off x="2895600" y="2027238"/>
            <a:ext cx="2133600" cy="2133600"/>
          </a:xfrm>
          <a:prstGeom prst="cloud">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sp>
        <p:nvSpPr>
          <p:cNvPr id="9" name="Rectangle 8"/>
          <p:cNvSpPr/>
          <p:nvPr/>
        </p:nvSpPr>
        <p:spPr>
          <a:xfrm>
            <a:off x="3924300" y="3551238"/>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HTML</a:t>
            </a:r>
            <a:endParaRPr lang="en-US" sz="3000" dirty="0">
              <a:solidFill>
                <a:schemeClr val="tx1"/>
              </a:solidFill>
            </a:endParaRPr>
          </a:p>
        </p:txBody>
      </p:sp>
      <p:sp>
        <p:nvSpPr>
          <p:cNvPr id="10" name="Rectangle 9"/>
          <p:cNvSpPr/>
          <p:nvPr/>
        </p:nvSpPr>
        <p:spPr>
          <a:xfrm>
            <a:off x="4038600" y="1646238"/>
            <a:ext cx="1371600" cy="762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URL</a:t>
            </a:r>
            <a:endParaRPr lang="en-US" sz="3000" dirty="0">
              <a:solidFill>
                <a:schemeClr val="tx1"/>
              </a:solidFill>
            </a:endParaRPr>
          </a:p>
        </p:txBody>
      </p:sp>
      <p:sp>
        <p:nvSpPr>
          <p:cNvPr id="11" name="Can 10"/>
          <p:cNvSpPr/>
          <p:nvPr/>
        </p:nvSpPr>
        <p:spPr>
          <a:xfrm>
            <a:off x="7353300" y="5257800"/>
            <a:ext cx="1676400" cy="1401762"/>
          </a:xfrm>
          <a:prstGeom prst="can">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Database</a:t>
            </a:r>
            <a:endParaRPr lang="en-US" sz="3000" dirty="0">
              <a:solidFill>
                <a:schemeClr val="tx1"/>
              </a:solidFill>
            </a:endParaRPr>
          </a:p>
        </p:txBody>
      </p:sp>
      <p:cxnSp>
        <p:nvCxnSpPr>
          <p:cNvPr id="12" name="Straight Connector 11"/>
          <p:cNvCxnSpPr/>
          <p:nvPr/>
        </p:nvCxnSpPr>
        <p:spPr>
          <a:xfrm>
            <a:off x="8915400" y="3459480"/>
            <a:ext cx="0" cy="1859121"/>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248400" y="41836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Linux</a:t>
            </a:r>
            <a:endParaRPr lang="en-US" sz="2800" dirty="0">
              <a:solidFill>
                <a:schemeClr val="tx1"/>
              </a:solidFill>
            </a:endParaRPr>
          </a:p>
        </p:txBody>
      </p:sp>
      <p:sp>
        <p:nvSpPr>
          <p:cNvPr id="14" name="Rectangle 13"/>
          <p:cNvSpPr/>
          <p:nvPr/>
        </p:nvSpPr>
        <p:spPr>
          <a:xfrm>
            <a:off x="6248400" y="3642996"/>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Apache</a:t>
            </a:r>
            <a:endParaRPr lang="en-US" sz="2800" dirty="0">
              <a:solidFill>
                <a:schemeClr val="tx1"/>
              </a:solidFill>
            </a:endParaRPr>
          </a:p>
        </p:txBody>
      </p:sp>
      <p:sp>
        <p:nvSpPr>
          <p:cNvPr id="15" name="Rectangle 14"/>
          <p:cNvSpPr/>
          <p:nvPr/>
        </p:nvSpPr>
        <p:spPr>
          <a:xfrm>
            <a:off x="6248400" y="31168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MySQL</a:t>
            </a:r>
            <a:endParaRPr lang="en-US" sz="2800" dirty="0">
              <a:solidFill>
                <a:schemeClr val="tx1"/>
              </a:solidFill>
            </a:endParaRPr>
          </a:p>
        </p:txBody>
      </p:sp>
      <p:sp>
        <p:nvSpPr>
          <p:cNvPr id="16" name="Rectangle 15"/>
          <p:cNvSpPr/>
          <p:nvPr/>
        </p:nvSpPr>
        <p:spPr>
          <a:xfrm>
            <a:off x="6248400" y="25834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PHP</a:t>
            </a:r>
            <a:endParaRPr lang="en-US" sz="2800" dirty="0">
              <a:solidFill>
                <a:schemeClr val="tx1"/>
              </a:solidFill>
            </a:endParaRPr>
          </a:p>
        </p:txBody>
      </p:sp>
      <p:cxnSp>
        <p:nvCxnSpPr>
          <p:cNvPr id="17" name="Straight Connector 16"/>
          <p:cNvCxnSpPr/>
          <p:nvPr/>
        </p:nvCxnSpPr>
        <p:spPr>
          <a:xfrm flipH="1">
            <a:off x="8305800" y="3459480"/>
            <a:ext cx="609600"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3924300" y="4038600"/>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CSS</a:t>
            </a:r>
            <a:endParaRPr lang="en-US" sz="3000" dirty="0">
              <a:solidFill>
                <a:schemeClr val="tx1"/>
              </a:solidFill>
            </a:endParaRPr>
          </a:p>
        </p:txBody>
      </p:sp>
      <p:sp>
        <p:nvSpPr>
          <p:cNvPr id="19" name="Rectangle 18"/>
          <p:cNvSpPr/>
          <p:nvPr/>
        </p:nvSpPr>
        <p:spPr>
          <a:xfrm>
            <a:off x="3924300" y="4572000"/>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JS</a:t>
            </a:r>
            <a:endParaRPr lang="en-US" sz="3000" dirty="0">
              <a:solidFill>
                <a:schemeClr val="tx1"/>
              </a:solidFill>
            </a:endParaRPr>
          </a:p>
        </p:txBody>
      </p:sp>
      <p:sp>
        <p:nvSpPr>
          <p:cNvPr id="20" name="Rectangle 19"/>
          <p:cNvSpPr/>
          <p:nvPr/>
        </p:nvSpPr>
        <p:spPr>
          <a:xfrm>
            <a:off x="3924300" y="5105400"/>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Cookies</a:t>
            </a:r>
            <a:endParaRPr lang="en-US" sz="3000" dirty="0">
              <a:solidFill>
                <a:schemeClr val="tx1"/>
              </a:solidFill>
            </a:endParaRPr>
          </a:p>
        </p:txBody>
      </p:sp>
      <p:sp>
        <p:nvSpPr>
          <p:cNvPr id="21" name="Rectangle 20"/>
          <p:cNvSpPr/>
          <p:nvPr/>
        </p:nvSpPr>
        <p:spPr>
          <a:xfrm>
            <a:off x="106680" y="3543936"/>
            <a:ext cx="1981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CSS support</a:t>
            </a:r>
            <a:endParaRPr lang="en-US" sz="2800" dirty="0">
              <a:solidFill>
                <a:schemeClr val="tx1"/>
              </a:solidFill>
            </a:endParaRPr>
          </a:p>
        </p:txBody>
      </p:sp>
      <p:sp>
        <p:nvSpPr>
          <p:cNvPr id="22" name="Rectangle 21"/>
          <p:cNvSpPr/>
          <p:nvPr/>
        </p:nvSpPr>
        <p:spPr>
          <a:xfrm>
            <a:off x="106680" y="4092576"/>
            <a:ext cx="1981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JS support</a:t>
            </a:r>
            <a:endParaRPr lang="en-US" sz="2800" dirty="0">
              <a:solidFill>
                <a:schemeClr val="tx1"/>
              </a:solidFill>
            </a:endParaRPr>
          </a:p>
        </p:txBody>
      </p:sp>
    </p:spTree>
    <p:extLst>
      <p:ext uri="{BB962C8B-B14F-4D97-AF65-F5344CB8AC3E}">
        <p14:creationId xmlns:p14="http://schemas.microsoft.com/office/powerpoint/2010/main" val="180485438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229600" cy="1143000"/>
          </a:xfrm>
        </p:spPr>
        <p:txBody>
          <a:bodyPr/>
          <a:lstStyle/>
          <a:p>
            <a:r>
              <a:rPr lang="en-US" dirty="0" smtClean="0"/>
              <a:t>Principles and Patterns</a:t>
            </a:r>
            <a:br>
              <a:rPr lang="en-US" dirty="0" smtClean="0"/>
            </a:br>
            <a:r>
              <a:rPr lang="en-US" sz="3200" dirty="0" smtClean="0"/>
              <a:t>Separation of Concerns</a:t>
            </a:r>
            <a:endParaRPr lang="en-US" dirty="0"/>
          </a:p>
        </p:txBody>
      </p:sp>
      <p:sp>
        <p:nvSpPr>
          <p:cNvPr id="3" name="Content Placeholder 2"/>
          <p:cNvSpPr>
            <a:spLocks noGrp="1"/>
          </p:cNvSpPr>
          <p:nvPr>
            <p:ph idx="1"/>
          </p:nvPr>
        </p:nvSpPr>
        <p:spPr/>
        <p:txBody>
          <a:bodyPr/>
          <a:lstStyle/>
          <a:p>
            <a:r>
              <a:rPr lang="en-US" dirty="0" smtClean="0"/>
              <a:t>Don't </a:t>
            </a:r>
            <a:r>
              <a:rPr lang="en-US" dirty="0"/>
              <a:t>intermingle things that shouldn't be </a:t>
            </a:r>
            <a:r>
              <a:rPr lang="en-US" dirty="0" smtClean="0"/>
              <a:t>intermingled</a:t>
            </a:r>
            <a:endParaRPr lang="en-US" dirty="0"/>
          </a:p>
          <a:p>
            <a:r>
              <a:rPr lang="en-US" dirty="0" smtClean="0"/>
              <a:t>CSS </a:t>
            </a:r>
            <a:r>
              <a:rPr lang="en-US" dirty="0"/>
              <a:t>is a great positive </a:t>
            </a:r>
            <a:r>
              <a:rPr lang="en-US" dirty="0" smtClean="0"/>
              <a:t>example</a:t>
            </a:r>
          </a:p>
          <a:p>
            <a:pPr lvl="1"/>
            <a:r>
              <a:rPr lang="en-US" dirty="0" smtClean="0"/>
              <a:t>Separates </a:t>
            </a:r>
            <a:r>
              <a:rPr lang="en-US" dirty="0"/>
              <a:t>styling from HTML </a:t>
            </a:r>
            <a:r>
              <a:rPr lang="en-US" dirty="0" smtClean="0"/>
              <a:t>content</a:t>
            </a:r>
            <a:endParaRPr lang="en-US" dirty="0"/>
          </a:p>
          <a:p>
            <a:pPr lvl="1"/>
            <a:r>
              <a:rPr lang="en-US" dirty="0" smtClean="0"/>
              <a:t>HTML used </a:t>
            </a:r>
            <a:r>
              <a:rPr lang="en-US" dirty="0"/>
              <a:t>to </a:t>
            </a:r>
            <a:r>
              <a:rPr lang="en-US" dirty="0" smtClean="0"/>
              <a:t>be content + style</a:t>
            </a:r>
          </a:p>
          <a:p>
            <a:pPr lvl="1"/>
            <a:r>
              <a:rPr lang="en-US" dirty="0" smtClean="0"/>
              <a:t>Was nightmare </a:t>
            </a:r>
            <a:r>
              <a:rPr lang="en-US" dirty="0"/>
              <a:t>to change look and feel across entire web </a:t>
            </a:r>
            <a:r>
              <a:rPr lang="en-US" dirty="0" smtClean="0"/>
              <a:t>site, had to edit multiple files, multiple spots</a:t>
            </a:r>
            <a:endParaRPr lang="en-US" dirty="0"/>
          </a:p>
          <a:p>
            <a:r>
              <a:rPr lang="en-US" dirty="0" smtClean="0"/>
              <a:t>Model-View-Controller </a:t>
            </a:r>
            <a:r>
              <a:rPr lang="en-US" dirty="0"/>
              <a:t>is another good </a:t>
            </a:r>
            <a:r>
              <a:rPr lang="en-US" dirty="0" smtClean="0"/>
              <a:t>example</a:t>
            </a:r>
          </a:p>
          <a:p>
            <a:pPr lvl="1"/>
            <a:r>
              <a:rPr lang="en-US" dirty="0" smtClean="0"/>
              <a:t>Separates </a:t>
            </a:r>
            <a:r>
              <a:rPr lang="en-US" dirty="0" smtClean="0"/>
              <a:t>data model from presentation and UI</a:t>
            </a:r>
            <a:endParaRPr lang="en-US" dirty="0"/>
          </a:p>
          <a:p>
            <a:endParaRPr lang="en-US" dirty="0"/>
          </a:p>
        </p:txBody>
      </p:sp>
    </p:spTree>
    <p:extLst>
      <p:ext uri="{BB962C8B-B14F-4D97-AF65-F5344CB8AC3E}">
        <p14:creationId xmlns:p14="http://schemas.microsoft.com/office/powerpoint/2010/main" val="2038192719"/>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512826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smtClean="0"/>
              <a:t>Don’t Want to Modify Web Page Files Directly</a:t>
            </a:r>
            <a:endParaRPr lang="en-US" dirty="0"/>
          </a:p>
        </p:txBody>
      </p:sp>
      <p:sp>
        <p:nvSpPr>
          <p:cNvPr id="3" name="Content Placeholder 2"/>
          <p:cNvSpPr>
            <a:spLocks noGrp="1"/>
          </p:cNvSpPr>
          <p:nvPr>
            <p:ph idx="1"/>
          </p:nvPr>
        </p:nvSpPr>
        <p:spPr/>
        <p:txBody>
          <a:bodyPr/>
          <a:lstStyle/>
          <a:p>
            <a:r>
              <a:rPr lang="en-US" dirty="0" smtClean="0"/>
              <a:t>Most web servers retrieve and serve up files</a:t>
            </a:r>
          </a:p>
          <a:p>
            <a:r>
              <a:rPr lang="en-US" dirty="0" smtClean="0"/>
              <a:t>But error-prone for an individual to update a page by finding file and editing it</a:t>
            </a:r>
          </a:p>
          <a:p>
            <a:pPr lvl="1"/>
            <a:endParaRPr lang="en-US" sz="1600" dirty="0" smtClean="0"/>
          </a:p>
          <a:p>
            <a:r>
              <a:rPr lang="en-US" dirty="0" smtClean="0"/>
              <a:t>This is where Content Management Systems (CMS) come in</a:t>
            </a:r>
          </a:p>
          <a:p>
            <a:pPr lvl="1"/>
            <a:r>
              <a:rPr lang="en-US" dirty="0" smtClean="0"/>
              <a:t>Software on servers to facilitate updates</a:t>
            </a:r>
          </a:p>
          <a:p>
            <a:pPr lvl="1"/>
            <a:r>
              <a:rPr lang="en-US" dirty="0" smtClean="0"/>
              <a:t>Reduces errors, improves productivity, abstractions</a:t>
            </a:r>
          </a:p>
          <a:p>
            <a:pPr lvl="1"/>
            <a:r>
              <a:rPr lang="en-US" dirty="0" smtClean="0"/>
              <a:t>Ex. Drupal, Jakarta, Joomla, </a:t>
            </a:r>
            <a:r>
              <a:rPr lang="en-US" dirty="0" err="1" smtClean="0"/>
              <a:t>Wordpress</a:t>
            </a:r>
            <a:endParaRPr lang="en-US" dirty="0" smtClean="0"/>
          </a:p>
          <a:p>
            <a:pPr lvl="1"/>
            <a:r>
              <a:rPr lang="en-US" dirty="0" smtClean="0"/>
              <a:t>Any experiences with these?</a:t>
            </a:r>
            <a:endParaRPr lang="en-US" dirty="0"/>
          </a:p>
        </p:txBody>
      </p:sp>
    </p:spTree>
    <p:extLst>
      <p:ext uri="{BB962C8B-B14F-4D97-AF65-F5344CB8AC3E}">
        <p14:creationId xmlns:p14="http://schemas.microsoft.com/office/powerpoint/2010/main" val="242048540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http://makingof.maxhoarder.com/wp-content/uploads/2010/01/CreatePage_102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753600" cy="9248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9460312"/>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But Performance…</a:t>
            </a:r>
            <a:endParaRPr lang="en-US" dirty="0"/>
          </a:p>
        </p:txBody>
      </p:sp>
      <p:sp>
        <p:nvSpPr>
          <p:cNvPr id="3" name="Content Placeholder 2"/>
          <p:cNvSpPr>
            <a:spLocks noGrp="1"/>
          </p:cNvSpPr>
          <p:nvPr>
            <p:ph idx="1"/>
          </p:nvPr>
        </p:nvSpPr>
        <p:spPr/>
        <p:txBody>
          <a:bodyPr/>
          <a:lstStyle/>
          <a:p>
            <a:r>
              <a:rPr lang="en-US" dirty="0" smtClean="0"/>
              <a:t>For high-end web sites with lots of visitors, quickly hit bottlenecks with performance</a:t>
            </a:r>
          </a:p>
          <a:p>
            <a:pPr lvl="1"/>
            <a:r>
              <a:rPr lang="en-US" dirty="0" smtClean="0"/>
              <a:t>All traffic is going through the same channels</a:t>
            </a:r>
          </a:p>
          <a:p>
            <a:endParaRPr lang="en-US" dirty="0" smtClean="0"/>
          </a:p>
          <a:p>
            <a:r>
              <a:rPr lang="en-US" dirty="0" smtClean="0"/>
              <a:t>Content Distribution Networks (CDNs)</a:t>
            </a:r>
            <a:endParaRPr lang="en-US" dirty="0"/>
          </a:p>
          <a:p>
            <a:pPr lvl="1"/>
            <a:r>
              <a:rPr lang="en-US" dirty="0" smtClean="0"/>
              <a:t>Global networks that puts content geographically closer to users, so faster to download</a:t>
            </a:r>
          </a:p>
          <a:p>
            <a:pPr lvl="1"/>
            <a:r>
              <a:rPr lang="en-US" dirty="0"/>
              <a:t>Ex. </a:t>
            </a:r>
            <a:r>
              <a:rPr lang="en-US" dirty="0" smtClean="0"/>
              <a:t>Akamai, </a:t>
            </a:r>
            <a:r>
              <a:rPr lang="en-US" dirty="0" err="1" smtClean="0"/>
              <a:t>Cloudflare</a:t>
            </a:r>
            <a:r>
              <a:rPr lang="en-US" dirty="0" smtClean="0"/>
              <a:t>, Amazon </a:t>
            </a:r>
            <a:r>
              <a:rPr lang="en-US" dirty="0" err="1" smtClean="0"/>
              <a:t>CloudFront</a:t>
            </a:r>
            <a:r>
              <a:rPr lang="en-US" dirty="0" smtClean="0"/>
              <a:t>, </a:t>
            </a:r>
            <a:r>
              <a:rPr lang="en-US" dirty="0" err="1" smtClean="0"/>
              <a:t>LimeLight</a:t>
            </a:r>
            <a:endParaRPr lang="en-US" dirty="0"/>
          </a:p>
          <a:p>
            <a:pPr lvl="1"/>
            <a:endParaRPr lang="en-US" dirty="0" smtClean="0"/>
          </a:p>
        </p:txBody>
      </p:sp>
    </p:spTree>
    <p:extLst>
      <p:ext uri="{BB962C8B-B14F-4D97-AF65-F5344CB8AC3E}">
        <p14:creationId xmlns:p14="http://schemas.microsoft.com/office/powerpoint/2010/main" val="331238698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Content Distribution Networks</a:t>
            </a:r>
            <a:endParaRPr lang="en-US" dirty="0"/>
          </a:p>
        </p:txBody>
      </p:sp>
      <p:sp>
        <p:nvSpPr>
          <p:cNvPr id="3" name="Content Placeholder 2"/>
          <p:cNvSpPr>
            <a:spLocks noGrp="1"/>
          </p:cNvSpPr>
          <p:nvPr>
            <p:ph idx="1"/>
          </p:nvPr>
        </p:nvSpPr>
        <p:spPr/>
        <p:txBody>
          <a:bodyPr/>
          <a:lstStyle/>
          <a:p>
            <a:endParaRPr lang="en-US" dirty="0"/>
          </a:p>
        </p:txBody>
      </p:sp>
      <p:pic>
        <p:nvPicPr>
          <p:cNvPr id="16386" name="Picture 2" descr="https://upload.wikimedia.org/wikipedia/commons/f/f9/NCDN_-_CDN.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 y="2133600"/>
            <a:ext cx="9155806" cy="39278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75868901"/>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Architecture Diagram</a:t>
            </a:r>
            <a:endParaRPr lang="en-US" dirty="0"/>
          </a:p>
        </p:txBody>
      </p:sp>
      <p:sp>
        <p:nvSpPr>
          <p:cNvPr id="4" name="Rectangle 3"/>
          <p:cNvSpPr/>
          <p:nvPr/>
        </p:nvSpPr>
        <p:spPr>
          <a:xfrm>
            <a:off x="457200" y="2408238"/>
            <a:ext cx="1752600" cy="2773362"/>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000" dirty="0" smtClean="0">
                <a:solidFill>
                  <a:schemeClr val="tx1"/>
                </a:solidFill>
              </a:rPr>
              <a:t>Web</a:t>
            </a:r>
          </a:p>
          <a:p>
            <a:pPr algn="ctr"/>
            <a:r>
              <a:rPr lang="en-US" sz="3000" dirty="0" smtClean="0">
                <a:solidFill>
                  <a:schemeClr val="tx1"/>
                </a:solidFill>
              </a:rPr>
              <a:t>Browser</a:t>
            </a:r>
            <a:endParaRPr lang="en-US" sz="3000" dirty="0">
              <a:solidFill>
                <a:schemeClr val="tx1"/>
              </a:solidFill>
            </a:endParaRPr>
          </a:p>
        </p:txBody>
      </p:sp>
      <p:sp>
        <p:nvSpPr>
          <p:cNvPr id="5" name="Rectangle 4"/>
          <p:cNvSpPr/>
          <p:nvPr/>
        </p:nvSpPr>
        <p:spPr>
          <a:xfrm>
            <a:off x="5715000" y="2408238"/>
            <a:ext cx="3048000" cy="2773362"/>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3000" dirty="0" smtClean="0">
                <a:solidFill>
                  <a:schemeClr val="tx1"/>
                </a:solidFill>
              </a:rPr>
              <a:t>Server</a:t>
            </a:r>
            <a:endParaRPr lang="en-US" sz="3000" dirty="0">
              <a:solidFill>
                <a:schemeClr val="tx1"/>
              </a:solidFill>
            </a:endParaRPr>
          </a:p>
        </p:txBody>
      </p:sp>
      <p:cxnSp>
        <p:nvCxnSpPr>
          <p:cNvPr id="6" name="Straight Arrow Connector 5"/>
          <p:cNvCxnSpPr/>
          <p:nvPr/>
        </p:nvCxnSpPr>
        <p:spPr>
          <a:xfrm>
            <a:off x="2362200" y="29416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286000" y="36274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Cloud 7"/>
          <p:cNvSpPr/>
          <p:nvPr/>
        </p:nvSpPr>
        <p:spPr>
          <a:xfrm>
            <a:off x="2895600" y="2332038"/>
            <a:ext cx="2133600" cy="2133600"/>
          </a:xfrm>
          <a:prstGeom prst="cloud">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sp>
        <p:nvSpPr>
          <p:cNvPr id="9" name="Rectangle 8"/>
          <p:cNvSpPr/>
          <p:nvPr/>
        </p:nvSpPr>
        <p:spPr>
          <a:xfrm>
            <a:off x="2476500" y="3856038"/>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HTML</a:t>
            </a:r>
            <a:endParaRPr lang="en-US" sz="3000" dirty="0">
              <a:solidFill>
                <a:schemeClr val="tx1"/>
              </a:solidFill>
            </a:endParaRPr>
          </a:p>
        </p:txBody>
      </p:sp>
      <p:sp>
        <p:nvSpPr>
          <p:cNvPr id="10" name="Rectangle 9"/>
          <p:cNvSpPr/>
          <p:nvPr/>
        </p:nvSpPr>
        <p:spPr>
          <a:xfrm>
            <a:off x="2476500" y="1951038"/>
            <a:ext cx="1371600" cy="762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URL</a:t>
            </a:r>
            <a:endParaRPr lang="en-US" sz="3000" dirty="0">
              <a:solidFill>
                <a:schemeClr val="tx1"/>
              </a:solidFill>
            </a:endParaRPr>
          </a:p>
        </p:txBody>
      </p:sp>
      <p:sp>
        <p:nvSpPr>
          <p:cNvPr id="11" name="Can 10"/>
          <p:cNvSpPr/>
          <p:nvPr/>
        </p:nvSpPr>
        <p:spPr>
          <a:xfrm>
            <a:off x="7353300" y="5380038"/>
            <a:ext cx="1676400" cy="1401762"/>
          </a:xfrm>
          <a:prstGeom prst="can">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Database</a:t>
            </a:r>
            <a:endParaRPr lang="en-US" sz="3000" dirty="0">
              <a:solidFill>
                <a:schemeClr val="tx1"/>
              </a:solidFill>
            </a:endParaRPr>
          </a:p>
        </p:txBody>
      </p:sp>
      <p:cxnSp>
        <p:nvCxnSpPr>
          <p:cNvPr id="12" name="Straight Connector 11"/>
          <p:cNvCxnSpPr/>
          <p:nvPr/>
        </p:nvCxnSpPr>
        <p:spPr>
          <a:xfrm>
            <a:off x="8915400" y="3764280"/>
            <a:ext cx="0" cy="1859121"/>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248400" y="44884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Linux</a:t>
            </a:r>
            <a:endParaRPr lang="en-US" sz="2800" dirty="0">
              <a:solidFill>
                <a:schemeClr val="tx1"/>
              </a:solidFill>
            </a:endParaRPr>
          </a:p>
        </p:txBody>
      </p:sp>
      <p:sp>
        <p:nvSpPr>
          <p:cNvPr id="14" name="Rectangle 13"/>
          <p:cNvSpPr/>
          <p:nvPr/>
        </p:nvSpPr>
        <p:spPr>
          <a:xfrm>
            <a:off x="6248400" y="3947796"/>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Apache</a:t>
            </a:r>
            <a:endParaRPr lang="en-US" sz="2800" dirty="0">
              <a:solidFill>
                <a:schemeClr val="tx1"/>
              </a:solidFill>
            </a:endParaRPr>
          </a:p>
        </p:txBody>
      </p:sp>
      <p:sp>
        <p:nvSpPr>
          <p:cNvPr id="15" name="Rectangle 14"/>
          <p:cNvSpPr/>
          <p:nvPr/>
        </p:nvSpPr>
        <p:spPr>
          <a:xfrm>
            <a:off x="6248400" y="34216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MySQL</a:t>
            </a:r>
            <a:endParaRPr lang="en-US" sz="2800" dirty="0">
              <a:solidFill>
                <a:schemeClr val="tx1"/>
              </a:solidFill>
            </a:endParaRPr>
          </a:p>
        </p:txBody>
      </p:sp>
      <p:sp>
        <p:nvSpPr>
          <p:cNvPr id="16" name="Rectangle 15"/>
          <p:cNvSpPr/>
          <p:nvPr/>
        </p:nvSpPr>
        <p:spPr>
          <a:xfrm>
            <a:off x="6248400" y="28882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PHP</a:t>
            </a:r>
            <a:endParaRPr lang="en-US" sz="2800" dirty="0">
              <a:solidFill>
                <a:schemeClr val="tx1"/>
              </a:solidFill>
            </a:endParaRPr>
          </a:p>
        </p:txBody>
      </p:sp>
      <p:cxnSp>
        <p:nvCxnSpPr>
          <p:cNvPr id="17" name="Straight Connector 16"/>
          <p:cNvCxnSpPr/>
          <p:nvPr/>
        </p:nvCxnSpPr>
        <p:spPr>
          <a:xfrm flipH="1">
            <a:off x="8305800" y="3764280"/>
            <a:ext cx="609600"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476500" y="4343400"/>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CSS</a:t>
            </a:r>
            <a:endParaRPr lang="en-US" sz="3000" dirty="0">
              <a:solidFill>
                <a:schemeClr val="tx1"/>
              </a:solidFill>
            </a:endParaRPr>
          </a:p>
        </p:txBody>
      </p:sp>
      <p:sp>
        <p:nvSpPr>
          <p:cNvPr id="19" name="Rectangle 18"/>
          <p:cNvSpPr/>
          <p:nvPr/>
        </p:nvSpPr>
        <p:spPr>
          <a:xfrm>
            <a:off x="2476500" y="4876800"/>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JS</a:t>
            </a:r>
            <a:endParaRPr lang="en-US" sz="3000" dirty="0">
              <a:solidFill>
                <a:schemeClr val="tx1"/>
              </a:solidFill>
            </a:endParaRPr>
          </a:p>
        </p:txBody>
      </p:sp>
      <p:sp>
        <p:nvSpPr>
          <p:cNvPr id="20" name="Rectangle 19"/>
          <p:cNvSpPr/>
          <p:nvPr/>
        </p:nvSpPr>
        <p:spPr>
          <a:xfrm>
            <a:off x="2476500" y="5410200"/>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Cookies</a:t>
            </a:r>
            <a:endParaRPr lang="en-US" sz="3000" dirty="0">
              <a:solidFill>
                <a:schemeClr val="tx1"/>
              </a:solidFill>
            </a:endParaRPr>
          </a:p>
        </p:txBody>
      </p:sp>
      <p:sp>
        <p:nvSpPr>
          <p:cNvPr id="21" name="Rectangle 20"/>
          <p:cNvSpPr/>
          <p:nvPr/>
        </p:nvSpPr>
        <p:spPr>
          <a:xfrm>
            <a:off x="106680" y="3848736"/>
            <a:ext cx="1981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CSS support</a:t>
            </a:r>
            <a:endParaRPr lang="en-US" sz="2800" dirty="0">
              <a:solidFill>
                <a:schemeClr val="tx1"/>
              </a:solidFill>
            </a:endParaRPr>
          </a:p>
        </p:txBody>
      </p:sp>
      <p:sp>
        <p:nvSpPr>
          <p:cNvPr id="22" name="Rectangle 21"/>
          <p:cNvSpPr/>
          <p:nvPr/>
        </p:nvSpPr>
        <p:spPr>
          <a:xfrm>
            <a:off x="106680" y="4397376"/>
            <a:ext cx="1981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JS support</a:t>
            </a:r>
            <a:endParaRPr lang="en-US" sz="2800" dirty="0">
              <a:solidFill>
                <a:schemeClr val="tx1"/>
              </a:solidFill>
            </a:endParaRPr>
          </a:p>
        </p:txBody>
      </p:sp>
      <p:sp>
        <p:nvSpPr>
          <p:cNvPr id="23" name="Rectangle 22"/>
          <p:cNvSpPr/>
          <p:nvPr/>
        </p:nvSpPr>
        <p:spPr>
          <a:xfrm>
            <a:off x="5715000" y="1219200"/>
            <a:ext cx="3048000" cy="944562"/>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000" dirty="0" smtClean="0">
                <a:solidFill>
                  <a:schemeClr val="tx1"/>
                </a:solidFill>
              </a:rPr>
              <a:t>CMS front-end</a:t>
            </a:r>
            <a:endParaRPr lang="en-US" sz="3000" dirty="0">
              <a:solidFill>
                <a:schemeClr val="tx1"/>
              </a:solidFill>
            </a:endParaRPr>
          </a:p>
        </p:txBody>
      </p:sp>
      <p:cxnSp>
        <p:nvCxnSpPr>
          <p:cNvPr id="24" name="Straight Connector 23"/>
          <p:cNvCxnSpPr>
            <a:stCxn id="23" idx="2"/>
            <a:endCxn id="5" idx="0"/>
          </p:cNvCxnSpPr>
          <p:nvPr/>
        </p:nvCxnSpPr>
        <p:spPr>
          <a:xfrm>
            <a:off x="7239000" y="2163762"/>
            <a:ext cx="0" cy="244476"/>
          </a:xfrm>
          <a:prstGeom prst="line">
            <a:avLst/>
          </a:prstGeom>
        </p:spPr>
        <p:style>
          <a:lnRef idx="2">
            <a:schemeClr val="accent1"/>
          </a:lnRef>
          <a:fillRef idx="0">
            <a:schemeClr val="accent1"/>
          </a:fillRef>
          <a:effectRef idx="1">
            <a:schemeClr val="accent1"/>
          </a:effectRef>
          <a:fontRef idx="minor">
            <a:schemeClr val="tx1"/>
          </a:fontRef>
        </p:style>
      </p:cxnSp>
      <p:sp>
        <p:nvSpPr>
          <p:cNvPr id="27" name="Rectangle 26"/>
          <p:cNvSpPr/>
          <p:nvPr/>
        </p:nvSpPr>
        <p:spPr>
          <a:xfrm>
            <a:off x="4244340" y="1650623"/>
            <a:ext cx="1175823" cy="1069876"/>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000" dirty="0" smtClean="0">
                <a:solidFill>
                  <a:schemeClr val="tx1"/>
                </a:solidFill>
              </a:rPr>
              <a:t>CDN Server</a:t>
            </a:r>
            <a:endParaRPr lang="en-US" sz="2000" dirty="0">
              <a:solidFill>
                <a:schemeClr val="tx1"/>
              </a:solidFill>
            </a:endParaRPr>
          </a:p>
        </p:txBody>
      </p:sp>
      <p:sp>
        <p:nvSpPr>
          <p:cNvPr id="28" name="Rectangle 27"/>
          <p:cNvSpPr/>
          <p:nvPr/>
        </p:nvSpPr>
        <p:spPr>
          <a:xfrm>
            <a:off x="4244340" y="3806924"/>
            <a:ext cx="1175823" cy="1069876"/>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000" dirty="0" smtClean="0">
                <a:solidFill>
                  <a:schemeClr val="tx1"/>
                </a:solidFill>
              </a:rPr>
              <a:t>CDN Server</a:t>
            </a:r>
            <a:endParaRPr lang="en-US" sz="2000" dirty="0">
              <a:solidFill>
                <a:schemeClr val="tx1"/>
              </a:solidFill>
            </a:endParaRPr>
          </a:p>
        </p:txBody>
      </p:sp>
    </p:spTree>
    <p:extLst>
      <p:ext uri="{BB962C8B-B14F-4D97-AF65-F5344CB8AC3E}">
        <p14:creationId xmlns:p14="http://schemas.microsoft.com/office/powerpoint/2010/main" val="344924579"/>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a:xfrm>
            <a:off x="609600" y="1295400"/>
            <a:ext cx="8077200" cy="4525963"/>
          </a:xfrm>
        </p:spPr>
        <p:txBody>
          <a:bodyPr/>
          <a:lstStyle/>
          <a:p>
            <a:r>
              <a:rPr lang="en-US" dirty="0" smtClean="0"/>
              <a:t>HW5 due </a:t>
            </a:r>
            <a:r>
              <a:rPr lang="en-US" dirty="0" smtClean="0"/>
              <a:t>Sunday </a:t>
            </a:r>
            <a:r>
              <a:rPr lang="en-US" dirty="0"/>
              <a:t>Oct 7 at </a:t>
            </a:r>
            <a:r>
              <a:rPr lang="en-US" dirty="0" smtClean="0"/>
              <a:t>11:59pm</a:t>
            </a:r>
            <a:endParaRPr lang="en-US" dirty="0" smtClean="0"/>
          </a:p>
          <a:p>
            <a:r>
              <a:rPr lang="en-US" dirty="0" smtClean="0"/>
              <a:t>Next week, I’m out of town</a:t>
            </a:r>
          </a:p>
          <a:p>
            <a:pPr lvl="1"/>
            <a:r>
              <a:rPr lang="en-US" dirty="0" smtClean="0"/>
              <a:t>One lecture on accessibility, other TBD</a:t>
            </a:r>
            <a:endParaRPr lang="en-US" dirty="0" smtClean="0"/>
          </a:p>
          <a:p>
            <a:r>
              <a:rPr lang="en-US" dirty="0" smtClean="0"/>
              <a:t>Next </a:t>
            </a:r>
            <a:r>
              <a:rPr lang="en-US" dirty="0" err="1" smtClean="0"/>
              <a:t>next</a:t>
            </a:r>
            <a:r>
              <a:rPr lang="en-US" dirty="0" smtClean="0"/>
              <a:t> week, doing Properties of People</a:t>
            </a:r>
          </a:p>
          <a:p>
            <a:pPr lvl="1"/>
            <a:r>
              <a:rPr lang="en-US" dirty="0" smtClean="0"/>
              <a:t>Read Design of Everyday Things before then</a:t>
            </a:r>
          </a:p>
          <a:p>
            <a:r>
              <a:rPr lang="en-US" dirty="0" smtClean="0"/>
              <a:t>HCII upcoming talks</a:t>
            </a:r>
          </a:p>
          <a:p>
            <a:pPr lvl="1"/>
            <a:r>
              <a:rPr lang="en-US" dirty="0" smtClean="0">
                <a:hlinkClick r:id="rId2"/>
              </a:rPr>
              <a:t>https://hcii.cmu.edu/news/seminars</a:t>
            </a:r>
            <a:endParaRPr lang="en-US" dirty="0" smtClean="0"/>
          </a:p>
          <a:p>
            <a:pPr lvl="1"/>
            <a:r>
              <a:rPr lang="en-US" dirty="0" smtClean="0"/>
              <a:t>Sep28, Christopher Myers on Synthetic Teammates</a:t>
            </a:r>
          </a:p>
          <a:p>
            <a:pPr lvl="1"/>
            <a:endParaRPr lang="en-US" dirty="0" smtClean="0"/>
          </a:p>
          <a:p>
            <a:pPr lvl="1"/>
            <a:endParaRPr lang="en-US" dirty="0"/>
          </a:p>
        </p:txBody>
      </p:sp>
    </p:spTree>
    <p:extLst>
      <p:ext uri="{BB962C8B-B14F-4D97-AF65-F5344CB8AC3E}">
        <p14:creationId xmlns:p14="http://schemas.microsoft.com/office/powerpoint/2010/main" val="3242365251"/>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447800" y="3048000"/>
            <a:ext cx="7543800" cy="1295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2" name="Title 1"/>
          <p:cNvSpPr>
            <a:spLocks noGrp="1"/>
          </p:cNvSpPr>
          <p:nvPr>
            <p:ph type="title"/>
          </p:nvPr>
        </p:nvSpPr>
        <p:spPr/>
        <p:txBody>
          <a:bodyPr/>
          <a:lstStyle/>
          <a:p>
            <a:r>
              <a:rPr lang="en-US" dirty="0" smtClean="0"/>
              <a:t>Web Good for Media, but…</a:t>
            </a:r>
            <a:endParaRPr lang="en-US" dirty="0"/>
          </a:p>
        </p:txBody>
      </p:sp>
      <p:sp>
        <p:nvSpPr>
          <p:cNvPr id="3" name="Content Placeholder 2"/>
          <p:cNvSpPr>
            <a:spLocks noGrp="1"/>
          </p:cNvSpPr>
          <p:nvPr>
            <p:ph idx="1"/>
          </p:nvPr>
        </p:nvSpPr>
        <p:spPr>
          <a:xfrm>
            <a:off x="609600" y="1600200"/>
            <a:ext cx="8458200" cy="4525963"/>
          </a:xfrm>
        </p:spPr>
        <p:txBody>
          <a:bodyPr/>
          <a:lstStyle/>
          <a:p>
            <a:r>
              <a:rPr lang="en-US" dirty="0" smtClean="0"/>
              <a:t>But are there other ways of offering services?</a:t>
            </a:r>
          </a:p>
          <a:p>
            <a:pPr lvl="1"/>
            <a:r>
              <a:rPr lang="en-US" dirty="0" smtClean="0"/>
              <a:t>HTML is for presentation of content, but doesn’t offer </a:t>
            </a:r>
            <a:br>
              <a:rPr lang="en-US" dirty="0" smtClean="0"/>
            </a:br>
            <a:r>
              <a:rPr lang="en-US" dirty="0" smtClean="0"/>
              <a:t>a lot of structure or semantics</a:t>
            </a:r>
          </a:p>
          <a:p>
            <a:pPr marL="914400" lvl="2" indent="0">
              <a:buNone/>
            </a:pPr>
            <a:r>
              <a:rPr lang="en-US" dirty="0" smtClean="0">
                <a:latin typeface="Consolas" panose="020B0609020204030204" pitchFamily="49" charset="0"/>
                <a:cs typeface="Consolas" panose="020B0609020204030204" pitchFamily="49" charset="0"/>
              </a:rPr>
              <a:t>&lt;</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&gt;5000 Forbes Ave&lt;/</a:t>
            </a:r>
            <a:r>
              <a:rPr lang="en-US" dirty="0" err="1" smtClean="0">
                <a:latin typeface="Consolas" panose="020B0609020204030204" pitchFamily="49" charset="0"/>
                <a:cs typeface="Consolas" panose="020B0609020204030204" pitchFamily="49" charset="0"/>
              </a:rPr>
              <a:t>i</a:t>
            </a:r>
            <a:r>
              <a:rPr lang="en-US" dirty="0" smtClean="0">
                <a:latin typeface="Consolas" panose="020B0609020204030204" pitchFamily="49" charset="0"/>
                <a:cs typeface="Consolas" panose="020B0609020204030204" pitchFamily="49" charset="0"/>
              </a:rPr>
              <a:t>&gt;</a:t>
            </a:r>
            <a:endParaRPr lang="en-US" dirty="0">
              <a:latin typeface="Consolas" panose="020B0609020204030204" pitchFamily="49" charset="0"/>
              <a:cs typeface="Consolas" panose="020B0609020204030204" pitchFamily="49" charset="0"/>
            </a:endParaRPr>
          </a:p>
          <a:p>
            <a:pPr marL="914400" lvl="2" indent="0">
              <a:buNone/>
            </a:pPr>
            <a:r>
              <a:rPr lang="en-US" dirty="0" smtClean="0">
                <a:latin typeface="Consolas" panose="020B0609020204030204" pitchFamily="49" charset="0"/>
                <a:cs typeface="Consolas" panose="020B0609020204030204" pitchFamily="49" charset="0"/>
              </a:rPr>
              <a:t>&lt;b&gt;76.8 °F&lt;/b&gt;</a:t>
            </a:r>
          </a:p>
          <a:p>
            <a:pPr marL="914400" lvl="2" indent="0">
              <a:buNone/>
            </a:pPr>
            <a:r>
              <a:rPr lang="en-US" dirty="0" smtClean="0">
                <a:latin typeface="Consolas" panose="020B0609020204030204" pitchFamily="49" charset="0"/>
                <a:cs typeface="Consolas" panose="020B0609020204030204" pitchFamily="49" charset="0"/>
              </a:rPr>
              <a:t>&lt;div&gt;April 15, 2018  3:00pm  NSH 3001&lt;/div&gt;</a:t>
            </a:r>
          </a:p>
          <a:p>
            <a:endParaRPr lang="en-US" dirty="0" smtClean="0"/>
          </a:p>
          <a:p>
            <a:r>
              <a:rPr lang="en-US" dirty="0" smtClean="0"/>
              <a:t>In early days, people would do “screen scraping” </a:t>
            </a:r>
            <a:br>
              <a:rPr lang="en-US" dirty="0" smtClean="0"/>
            </a:br>
            <a:r>
              <a:rPr lang="en-US" dirty="0" smtClean="0"/>
              <a:t>of web content</a:t>
            </a:r>
          </a:p>
        </p:txBody>
      </p:sp>
    </p:spTree>
    <p:extLst>
      <p:ext uri="{BB962C8B-B14F-4D97-AF65-F5344CB8AC3E}">
        <p14:creationId xmlns:p14="http://schemas.microsoft.com/office/powerpoint/2010/main" val="910743180"/>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7458" name="Rectangle 2"/>
          <p:cNvSpPr>
            <a:spLocks noGrp="1" noChangeArrowheads="1"/>
          </p:cNvSpPr>
          <p:nvPr>
            <p:ph type="title"/>
          </p:nvPr>
        </p:nvSpPr>
        <p:spPr/>
        <p:txBody>
          <a:bodyPr/>
          <a:lstStyle/>
          <a:p>
            <a:endParaRPr lang="en-US"/>
          </a:p>
        </p:txBody>
      </p:sp>
      <p:sp>
        <p:nvSpPr>
          <p:cNvPr id="787459" name="Rectangle 3"/>
          <p:cNvSpPr>
            <a:spLocks noGrp="1" noChangeArrowheads="1"/>
          </p:cNvSpPr>
          <p:nvPr>
            <p:ph type="body" idx="1"/>
          </p:nvPr>
        </p:nvSpPr>
        <p:spPr/>
        <p:txBody>
          <a:bodyPr/>
          <a:lstStyle/>
          <a:p>
            <a:endParaRPr lang="en-US"/>
          </a:p>
        </p:txBody>
      </p:sp>
      <p:pic>
        <p:nvPicPr>
          <p:cNvPr id="787460" name="Picture 4"/>
          <p:cNvPicPr>
            <a:picLocks noChangeAspect="1" noChangeArrowheads="1"/>
          </p:cNvPicPr>
          <p:nvPr/>
        </p:nvPicPr>
        <p:blipFill>
          <a:blip r:embed="rId2">
            <a:extLst>
              <a:ext uri="{28A0092B-C50C-407E-A947-70E740481C1C}">
                <a14:useLocalDpi xmlns:a14="http://schemas.microsoft.com/office/drawing/2010/main" val="0"/>
              </a:ext>
            </a:extLst>
          </a:blip>
          <a:srcRect l="1691" t="8807" r="13637" b="4594"/>
          <a:stretch>
            <a:fillRect/>
          </a:stretch>
        </p:blipFill>
        <p:spPr bwMode="auto">
          <a:xfrm>
            <a:off x="0" y="0"/>
            <a:ext cx="9144000" cy="7315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77594451"/>
      </p:ext>
    </p:extLst>
  </p:cSld>
  <p:clrMapOvr>
    <a:masterClrMapping/>
  </p:clrMapOvr>
  <p:transition>
    <p:dissolv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bwMode="auto">
          <a:xfrm>
            <a:off x="0" y="6248400"/>
            <a:ext cx="9144000" cy="609600"/>
          </a:xfrm>
          <a:prstGeom prst="rect">
            <a:avLst/>
          </a:prstGeom>
          <a:solidFill>
            <a:schemeClr val="bg1"/>
          </a:solidFill>
          <a:ln w="9525">
            <a:noFill/>
            <a:miter lim="800000"/>
            <a:headEnd/>
            <a:tailEnd/>
          </a:ln>
          <a:effectLst/>
        </p:spPr>
        <p:txBody>
          <a:bodyPr wrap="square" rtlCol="0" anchor="ctr"/>
          <a:lstStyle/>
          <a:p>
            <a:pPr algn="ctr"/>
            <a:endParaRPr lang="en-US" sz="3000" dirty="0">
              <a:latin typeface="+mj-lt"/>
            </a:endParaRPr>
          </a:p>
        </p:txBody>
      </p:sp>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4266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17385137"/>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bwMode="auto">
          <a:xfrm>
            <a:off x="0" y="6248400"/>
            <a:ext cx="9144000" cy="609600"/>
          </a:xfrm>
          <a:prstGeom prst="rect">
            <a:avLst/>
          </a:prstGeom>
          <a:solidFill>
            <a:schemeClr val="bg1"/>
          </a:solidFill>
          <a:ln w="9525">
            <a:noFill/>
            <a:miter lim="800000"/>
            <a:headEnd/>
            <a:tailEnd/>
          </a:ln>
          <a:effectLst/>
        </p:spPr>
        <p:txBody>
          <a:bodyPr wrap="square" rtlCol="0" anchor="ctr"/>
          <a:lstStyle/>
          <a:p>
            <a:pPr algn="ctr"/>
            <a:endParaRPr lang="en-US" sz="3000" dirty="0">
              <a:latin typeface="+mj-lt"/>
            </a:endParaRPr>
          </a:p>
        </p:txBody>
      </p:sp>
      <p:sp>
        <p:nvSpPr>
          <p:cNvPr id="789506" name="Rectangle 2"/>
          <p:cNvSpPr>
            <a:spLocks noGrp="1" noChangeArrowheads="1"/>
          </p:cNvSpPr>
          <p:nvPr>
            <p:ph type="title"/>
          </p:nvPr>
        </p:nvSpPr>
        <p:spPr/>
        <p:txBody>
          <a:bodyPr/>
          <a:lstStyle/>
          <a:p>
            <a:endParaRPr lang="en-US"/>
          </a:p>
        </p:txBody>
      </p:sp>
      <p:sp>
        <p:nvSpPr>
          <p:cNvPr id="789507" name="Rectangle 3"/>
          <p:cNvSpPr>
            <a:spLocks noGrp="1" noChangeArrowheads="1"/>
          </p:cNvSpPr>
          <p:nvPr>
            <p:ph type="body" idx="1"/>
          </p:nvPr>
        </p:nvSpPr>
        <p:spPr/>
        <p:txBody>
          <a:bodyPr/>
          <a:lstStyle/>
          <a:p>
            <a:endParaRPr lang="en-US"/>
          </a:p>
        </p:txBody>
      </p:sp>
      <p:pic>
        <p:nvPicPr>
          <p:cNvPr id="789508" name="Picture 4"/>
          <p:cNvPicPr>
            <a:picLocks noChangeAspect="1" noChangeArrowheads="1"/>
          </p:cNvPicPr>
          <p:nvPr/>
        </p:nvPicPr>
        <p:blipFill>
          <a:blip r:embed="rId2">
            <a:extLst>
              <a:ext uri="{28A0092B-C50C-407E-A947-70E740481C1C}">
                <a14:useLocalDpi xmlns:a14="http://schemas.microsoft.com/office/drawing/2010/main" val="0"/>
              </a:ext>
            </a:extLst>
          </a:blip>
          <a:srcRect l="1797" t="7838" r="2643" b="4594"/>
          <a:stretch>
            <a:fillRect/>
          </a:stretch>
        </p:blipFill>
        <p:spPr bwMode="auto">
          <a:xfrm>
            <a:off x="0" y="0"/>
            <a:ext cx="9144000" cy="6553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90322786"/>
      </p:ext>
    </p:extLst>
  </p:cSld>
  <p:clrMapOvr>
    <a:masterClrMapping/>
  </p:clrMapOvr>
  <p:transition>
    <p:dissolv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229600" cy="1143000"/>
          </a:xfrm>
        </p:spPr>
        <p:txBody>
          <a:bodyPr/>
          <a:lstStyle/>
          <a:p>
            <a:r>
              <a:rPr lang="en-US" dirty="0" smtClean="0"/>
              <a:t>Principles and Patterns</a:t>
            </a:r>
            <a:br>
              <a:rPr lang="en-US" dirty="0" smtClean="0"/>
            </a:br>
            <a:r>
              <a:rPr lang="en-US" sz="3200" dirty="0" smtClean="0"/>
              <a:t>Loose Coupling</a:t>
            </a:r>
            <a:endParaRPr lang="en-US" dirty="0"/>
          </a:p>
        </p:txBody>
      </p:sp>
      <p:sp>
        <p:nvSpPr>
          <p:cNvPr id="3" name="Content Placeholder 2"/>
          <p:cNvSpPr>
            <a:spLocks noGrp="1"/>
          </p:cNvSpPr>
          <p:nvPr>
            <p:ph idx="1"/>
          </p:nvPr>
        </p:nvSpPr>
        <p:spPr>
          <a:xfrm>
            <a:off x="609600" y="1600200"/>
            <a:ext cx="8305800" cy="4525963"/>
          </a:xfrm>
        </p:spPr>
        <p:txBody>
          <a:bodyPr/>
          <a:lstStyle/>
          <a:p>
            <a:r>
              <a:rPr lang="en-US" dirty="0" smtClean="0"/>
              <a:t>Components </a:t>
            </a:r>
            <a:r>
              <a:rPr lang="en-US" dirty="0"/>
              <a:t>should </a:t>
            </a:r>
            <a:r>
              <a:rPr lang="en-US" dirty="0" smtClean="0"/>
              <a:t>depend on other components minimally</a:t>
            </a:r>
          </a:p>
          <a:p>
            <a:pPr lvl="1"/>
            <a:r>
              <a:rPr lang="en-US" dirty="0" smtClean="0"/>
              <a:t>Should not know the internals of how other components work</a:t>
            </a:r>
          </a:p>
          <a:p>
            <a:pPr lvl="1"/>
            <a:r>
              <a:rPr lang="en-US" dirty="0" smtClean="0"/>
              <a:t>Should only interact through well-defined APIs</a:t>
            </a:r>
            <a:endParaRPr lang="en-US" dirty="0"/>
          </a:p>
          <a:p>
            <a:r>
              <a:rPr lang="en-US" dirty="0" smtClean="0"/>
              <a:t>MVC </a:t>
            </a:r>
            <a:r>
              <a:rPr lang="en-US" dirty="0"/>
              <a:t>is a good </a:t>
            </a:r>
            <a:r>
              <a:rPr lang="en-US" dirty="0" smtClean="0"/>
              <a:t>example</a:t>
            </a:r>
          </a:p>
          <a:p>
            <a:pPr lvl="1"/>
            <a:r>
              <a:rPr lang="en-US" dirty="0" smtClean="0"/>
              <a:t>VC </a:t>
            </a:r>
            <a:r>
              <a:rPr lang="en-US" dirty="0"/>
              <a:t>only interact with M </a:t>
            </a:r>
            <a:r>
              <a:rPr lang="en-US" dirty="0" smtClean="0"/>
              <a:t>loosely</a:t>
            </a:r>
          </a:p>
          <a:p>
            <a:pPr lvl="1"/>
            <a:r>
              <a:rPr lang="en-US" dirty="0" smtClean="0"/>
              <a:t>Easy </a:t>
            </a:r>
            <a:r>
              <a:rPr lang="en-US" dirty="0"/>
              <a:t>to </a:t>
            </a:r>
            <a:r>
              <a:rPr lang="en-US" dirty="0" smtClean="0"/>
              <a:t>replace</a:t>
            </a:r>
          </a:p>
          <a:p>
            <a:pPr lvl="1"/>
            <a:r>
              <a:rPr lang="en-US" dirty="0" smtClean="0"/>
              <a:t>Easy to modify one without modifying everything</a:t>
            </a:r>
          </a:p>
          <a:p>
            <a:endParaRPr lang="en-US" dirty="0"/>
          </a:p>
          <a:p>
            <a:endParaRPr lang="en-US" dirty="0"/>
          </a:p>
        </p:txBody>
      </p:sp>
    </p:spTree>
    <p:extLst>
      <p:ext uri="{BB962C8B-B14F-4D97-AF65-F5344CB8AC3E}">
        <p14:creationId xmlns:p14="http://schemas.microsoft.com/office/powerpoint/2010/main" val="1749690108"/>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Good for Media, but…</a:t>
            </a:r>
            <a:endParaRPr lang="en-US" dirty="0"/>
          </a:p>
        </p:txBody>
      </p:sp>
      <p:sp>
        <p:nvSpPr>
          <p:cNvPr id="3" name="Content Placeholder 2"/>
          <p:cNvSpPr>
            <a:spLocks noGrp="1"/>
          </p:cNvSpPr>
          <p:nvPr>
            <p:ph idx="1"/>
          </p:nvPr>
        </p:nvSpPr>
        <p:spPr/>
        <p:txBody>
          <a:bodyPr/>
          <a:lstStyle/>
          <a:p>
            <a:r>
              <a:rPr lang="en-US" dirty="0" smtClean="0"/>
              <a:t>Screen scraping was effective but brittle</a:t>
            </a:r>
          </a:p>
          <a:p>
            <a:pPr lvl="1"/>
            <a:r>
              <a:rPr lang="en-US" dirty="0" smtClean="0"/>
              <a:t>Had to guess where the desired content was</a:t>
            </a:r>
          </a:p>
          <a:p>
            <a:pPr lvl="1"/>
            <a:r>
              <a:rPr lang="en-US" dirty="0" smtClean="0"/>
              <a:t>Software broke if the web site changed their HTML</a:t>
            </a:r>
          </a:p>
          <a:p>
            <a:endParaRPr lang="en-US" dirty="0" smtClean="0"/>
          </a:p>
          <a:p>
            <a:r>
              <a:rPr lang="en-US" dirty="0" smtClean="0"/>
              <a:t>Can </a:t>
            </a:r>
            <a:r>
              <a:rPr lang="en-US" dirty="0"/>
              <a:t>we make the web more programmable?</a:t>
            </a:r>
          </a:p>
          <a:p>
            <a:pPr lvl="1"/>
            <a:r>
              <a:rPr lang="en-US" dirty="0" smtClean="0"/>
              <a:t>Make it so web sites can also offer more structured APIs, to let </a:t>
            </a:r>
            <a:r>
              <a:rPr lang="en-US" dirty="0" err="1"/>
              <a:t>devs</a:t>
            </a:r>
            <a:r>
              <a:rPr lang="en-US" dirty="0"/>
              <a:t> make data requests in </a:t>
            </a:r>
            <a:r>
              <a:rPr lang="en-US" dirty="0" smtClean="0"/>
              <a:t>programs</a:t>
            </a:r>
          </a:p>
          <a:p>
            <a:pPr lvl="1"/>
            <a:r>
              <a:rPr lang="en-US" dirty="0" smtClean="0"/>
              <a:t>(Note: screen scraping still used if the web site does not offer an explicit API)</a:t>
            </a:r>
          </a:p>
        </p:txBody>
      </p:sp>
    </p:spTree>
    <p:extLst>
      <p:ext uri="{BB962C8B-B14F-4D97-AF65-F5344CB8AC3E}">
        <p14:creationId xmlns:p14="http://schemas.microsoft.com/office/powerpoint/2010/main" val="1499286506"/>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RESTful Web Services / APIs</a:t>
            </a:r>
            <a:endParaRPr lang="en-US" dirty="0"/>
          </a:p>
        </p:txBody>
      </p:sp>
      <p:sp>
        <p:nvSpPr>
          <p:cNvPr id="3" name="Content Placeholder 2"/>
          <p:cNvSpPr>
            <a:spLocks noGrp="1"/>
          </p:cNvSpPr>
          <p:nvPr>
            <p:ph idx="1"/>
          </p:nvPr>
        </p:nvSpPr>
        <p:spPr/>
        <p:txBody>
          <a:bodyPr/>
          <a:lstStyle/>
          <a:p>
            <a:r>
              <a:rPr lang="en-US" dirty="0" err="1"/>
              <a:t>REpresentational</a:t>
            </a:r>
            <a:r>
              <a:rPr lang="en-US" dirty="0"/>
              <a:t> State Transfer (REST)</a:t>
            </a:r>
          </a:p>
          <a:p>
            <a:pPr lvl="1"/>
            <a:r>
              <a:rPr lang="en-US" dirty="0"/>
              <a:t>Dissertation by Roy Fielding, an architect of HTTP 1.1</a:t>
            </a:r>
          </a:p>
          <a:p>
            <a:pPr lvl="1"/>
            <a:r>
              <a:rPr lang="en-US" dirty="0"/>
              <a:t>Explains a lot of design rationale behind HTTP</a:t>
            </a:r>
          </a:p>
          <a:p>
            <a:pPr lvl="1"/>
            <a:r>
              <a:rPr lang="en-US" dirty="0"/>
              <a:t>Sort of a post-hoc analysis of why HTTP works </a:t>
            </a:r>
            <a:r>
              <a:rPr lang="en-US" dirty="0" smtClean="0"/>
              <a:t>well</a:t>
            </a:r>
            <a:endParaRPr lang="en-US" dirty="0"/>
          </a:p>
          <a:p>
            <a:r>
              <a:rPr lang="en-US" dirty="0" smtClean="0"/>
              <a:t>Describes architectural </a:t>
            </a:r>
            <a:r>
              <a:rPr lang="en-US" dirty="0"/>
              <a:t>style of the web</a:t>
            </a:r>
          </a:p>
          <a:p>
            <a:pPr lvl="1"/>
            <a:r>
              <a:rPr lang="en-US" dirty="0"/>
              <a:t>Architectural styles describe systems at high-level</a:t>
            </a:r>
          </a:p>
          <a:p>
            <a:pPr lvl="1"/>
            <a:r>
              <a:rPr lang="en-US" dirty="0"/>
              <a:t>Data flow (Unix </a:t>
            </a:r>
            <a:r>
              <a:rPr lang="en-US" dirty="0" smtClean="0"/>
              <a:t>pipes workflow)</a:t>
            </a:r>
            <a:endParaRPr lang="en-US" dirty="0"/>
          </a:p>
          <a:p>
            <a:pPr lvl="1"/>
            <a:r>
              <a:rPr lang="en-US" dirty="0"/>
              <a:t>Call-and-return </a:t>
            </a:r>
            <a:r>
              <a:rPr lang="en-US" dirty="0" smtClean="0"/>
              <a:t>(most programming </a:t>
            </a:r>
            <a:r>
              <a:rPr lang="en-US" dirty="0"/>
              <a:t>languages)</a:t>
            </a:r>
          </a:p>
          <a:p>
            <a:pPr lvl="1"/>
            <a:r>
              <a:rPr lang="en-US" dirty="0"/>
              <a:t>Event-based</a:t>
            </a:r>
          </a:p>
          <a:p>
            <a:pPr lvl="1"/>
            <a:endParaRPr lang="en-US" sz="1600" dirty="0"/>
          </a:p>
          <a:p>
            <a:pPr lvl="1"/>
            <a:endParaRPr lang="en-US" dirty="0"/>
          </a:p>
          <a:p>
            <a:endParaRPr lang="en-US" sz="1200" dirty="0"/>
          </a:p>
          <a:p>
            <a:endParaRPr lang="en-US" dirty="0"/>
          </a:p>
        </p:txBody>
      </p:sp>
      <p:sp>
        <p:nvSpPr>
          <p:cNvPr id="4" name="Rectangle 3"/>
          <p:cNvSpPr/>
          <p:nvPr/>
        </p:nvSpPr>
        <p:spPr>
          <a:xfrm>
            <a:off x="-4724400" y="1219200"/>
            <a:ext cx="4191000" cy="5867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smtClean="0">
                <a:solidFill>
                  <a:schemeClr val="tx1"/>
                </a:solidFill>
              </a:rPr>
              <a:t>For book, can discuss alternative approaches of CORBA and SOAP and DCOM</a:t>
            </a:r>
          </a:p>
          <a:p>
            <a:endParaRPr lang="en-US" dirty="0" smtClean="0">
              <a:solidFill>
                <a:schemeClr val="tx1"/>
              </a:solidFill>
            </a:endParaRPr>
          </a:p>
          <a:p>
            <a:r>
              <a:rPr lang="en-US" dirty="0" smtClean="0">
                <a:solidFill>
                  <a:schemeClr val="tx1"/>
                </a:solidFill>
              </a:rPr>
              <a:t>REST easier to understand, faster to develop for (no extra </a:t>
            </a:r>
            <a:r>
              <a:rPr lang="en-US" dirty="0" err="1" smtClean="0">
                <a:solidFill>
                  <a:schemeClr val="tx1"/>
                </a:solidFill>
              </a:rPr>
              <a:t>dev</a:t>
            </a:r>
            <a:r>
              <a:rPr lang="en-US" dirty="0" smtClean="0">
                <a:solidFill>
                  <a:schemeClr val="tx1"/>
                </a:solidFill>
              </a:rPr>
              <a:t> tools needed), </a:t>
            </a:r>
            <a:r>
              <a:rPr lang="en-US" dirty="0">
                <a:solidFill>
                  <a:schemeClr val="tx1"/>
                </a:solidFill>
              </a:rPr>
              <a:t>faster to </a:t>
            </a:r>
            <a:r>
              <a:rPr lang="en-US" dirty="0" smtClean="0">
                <a:solidFill>
                  <a:schemeClr val="tx1"/>
                </a:solidFill>
              </a:rPr>
              <a:t>deploy and get results (can use browser to help test and debug), easier to debug (can see the JSON or XML object)</a:t>
            </a:r>
          </a:p>
          <a:p>
            <a:endParaRPr lang="en-US" dirty="0">
              <a:solidFill>
                <a:schemeClr val="tx1"/>
              </a:solidFill>
            </a:endParaRPr>
          </a:p>
          <a:p>
            <a:r>
              <a:rPr lang="en-US" dirty="0" smtClean="0">
                <a:solidFill>
                  <a:schemeClr val="tx1"/>
                </a:solidFill>
              </a:rPr>
              <a:t>REST makes the common case really easy</a:t>
            </a:r>
            <a:endParaRPr lang="en-US" dirty="0">
              <a:solidFill>
                <a:schemeClr val="tx1"/>
              </a:solidFill>
            </a:endParaRPr>
          </a:p>
          <a:p>
            <a:endParaRPr lang="en-US" dirty="0">
              <a:solidFill>
                <a:schemeClr val="tx1"/>
              </a:solidFill>
            </a:endParaRPr>
          </a:p>
          <a:p>
            <a:r>
              <a:rPr lang="en-US" dirty="0" smtClean="0">
                <a:solidFill>
                  <a:schemeClr val="tx1"/>
                </a:solidFill>
              </a:rPr>
              <a:t>Complexity vs easy setup via web server</a:t>
            </a:r>
          </a:p>
          <a:p>
            <a:r>
              <a:rPr lang="en-US" dirty="0" smtClean="0">
                <a:solidFill>
                  <a:schemeClr val="tx1"/>
                </a:solidFill>
              </a:rPr>
              <a:t>Lots of overhead vs light for objects</a:t>
            </a:r>
          </a:p>
          <a:p>
            <a:r>
              <a:rPr lang="en-US" dirty="0" smtClean="0">
                <a:solidFill>
                  <a:schemeClr val="tx1"/>
                </a:solidFill>
              </a:rPr>
              <a:t>Ease of understanding (trivial for REST)</a:t>
            </a:r>
          </a:p>
          <a:p>
            <a:r>
              <a:rPr lang="en-US" dirty="0" smtClean="0">
                <a:solidFill>
                  <a:schemeClr val="tx1"/>
                </a:solidFill>
              </a:rPr>
              <a:t>REST got you probably 85% of the way</a:t>
            </a:r>
          </a:p>
          <a:p>
            <a:r>
              <a:rPr lang="en-US" dirty="0">
                <a:solidFill>
                  <a:schemeClr val="tx1"/>
                </a:solidFill>
              </a:rPr>
              <a:t>	</a:t>
            </a:r>
            <a:r>
              <a:rPr lang="en-US" dirty="0" smtClean="0">
                <a:solidFill>
                  <a:schemeClr val="tx1"/>
                </a:solidFill>
              </a:rPr>
              <a:t>Extra complexity not worth it</a:t>
            </a:r>
          </a:p>
          <a:p>
            <a:endParaRPr lang="en-US" dirty="0">
              <a:solidFill>
                <a:schemeClr val="tx1"/>
              </a:solidFill>
            </a:endParaRPr>
          </a:p>
          <a:p>
            <a:r>
              <a:rPr lang="en-US" dirty="0">
                <a:solidFill>
                  <a:schemeClr val="tx1"/>
                </a:solidFill>
                <a:hlinkClick r:id="rId2"/>
              </a:rPr>
              <a:t>http://</a:t>
            </a:r>
            <a:r>
              <a:rPr lang="en-US" dirty="0" smtClean="0">
                <a:solidFill>
                  <a:schemeClr val="tx1"/>
                </a:solidFill>
                <a:hlinkClick r:id="rId2"/>
              </a:rPr>
              <a:t>stackoverflow.com/questions/19884295/soap-vs-rest-differences</a:t>
            </a:r>
            <a:r>
              <a:rPr lang="en-US" dirty="0" smtClean="0">
                <a:solidFill>
                  <a:schemeClr val="tx1"/>
                </a:solidFill>
              </a:rPr>
              <a:t> </a:t>
            </a:r>
            <a:endParaRPr lang="en-US" dirty="0">
              <a:solidFill>
                <a:schemeClr val="tx1"/>
              </a:solidFill>
            </a:endParaRPr>
          </a:p>
        </p:txBody>
      </p:sp>
    </p:spTree>
    <p:extLst>
      <p:ext uri="{BB962C8B-B14F-4D97-AF65-F5344CB8AC3E}">
        <p14:creationId xmlns:p14="http://schemas.microsoft.com/office/powerpoint/2010/main" val="3119098354"/>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Rationale of Web</a:t>
            </a:r>
            <a:endParaRPr lang="en-US" dirty="0"/>
          </a:p>
        </p:txBody>
      </p:sp>
      <p:sp>
        <p:nvSpPr>
          <p:cNvPr id="3" name="Content Placeholder 2"/>
          <p:cNvSpPr>
            <a:spLocks noGrp="1"/>
          </p:cNvSpPr>
          <p:nvPr>
            <p:ph idx="1"/>
          </p:nvPr>
        </p:nvSpPr>
        <p:spPr>
          <a:xfrm>
            <a:off x="609600" y="1341437"/>
            <a:ext cx="8077200" cy="4525963"/>
          </a:xfrm>
        </p:spPr>
        <p:txBody>
          <a:bodyPr/>
          <a:lstStyle/>
          <a:p>
            <a:r>
              <a:rPr lang="en-US" dirty="0"/>
              <a:t>Anarchic Scalability</a:t>
            </a:r>
          </a:p>
          <a:p>
            <a:pPr lvl="1"/>
            <a:r>
              <a:rPr lang="en-US" dirty="0"/>
              <a:t>No single point of control, no single point of failure</a:t>
            </a:r>
          </a:p>
          <a:p>
            <a:pPr lvl="2"/>
            <a:r>
              <a:rPr lang="en-US" dirty="0"/>
              <a:t>AOL, </a:t>
            </a:r>
            <a:r>
              <a:rPr lang="en-US" dirty="0" err="1"/>
              <a:t>Compuserve</a:t>
            </a:r>
            <a:r>
              <a:rPr lang="en-US" dirty="0"/>
              <a:t> had custom content at the time</a:t>
            </a:r>
          </a:p>
          <a:p>
            <a:pPr lvl="2"/>
            <a:r>
              <a:rPr lang="en-US" dirty="0"/>
              <a:t>Had to get permission, pay them money to deploy</a:t>
            </a:r>
          </a:p>
          <a:p>
            <a:pPr lvl="1"/>
            <a:r>
              <a:rPr lang="en-US" dirty="0"/>
              <a:t>Independent deployment</a:t>
            </a:r>
          </a:p>
          <a:p>
            <a:pPr lvl="2"/>
            <a:r>
              <a:rPr lang="en-US" dirty="0"/>
              <a:t>Can add new document, server, don’t have to notify</a:t>
            </a:r>
          </a:p>
          <a:p>
            <a:pPr lvl="1"/>
            <a:endParaRPr lang="en-US" sz="1100" dirty="0" smtClean="0"/>
          </a:p>
          <a:p>
            <a:r>
              <a:rPr lang="en-US" dirty="0" smtClean="0"/>
              <a:t>Note that we’re going through this again today</a:t>
            </a:r>
          </a:p>
          <a:p>
            <a:pPr lvl="1"/>
            <a:r>
              <a:rPr lang="en-US" dirty="0" smtClean="0"/>
              <a:t>Closed web vs open web (Google, Facebook, apps)</a:t>
            </a:r>
          </a:p>
          <a:p>
            <a:pPr lvl="1"/>
            <a:r>
              <a:rPr lang="en-US" dirty="0" smtClean="0"/>
              <a:t>Note that this is related to but not same as net neutrality</a:t>
            </a:r>
            <a:endParaRPr lang="en-US" dirty="0"/>
          </a:p>
        </p:txBody>
      </p:sp>
    </p:spTree>
    <p:extLst>
      <p:ext uri="{BB962C8B-B14F-4D97-AF65-F5344CB8AC3E}">
        <p14:creationId xmlns:p14="http://schemas.microsoft.com/office/powerpoint/2010/main" val="2877320805"/>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a:spLocks noChangeArrowheads="1"/>
          </p:cNvSpPr>
          <p:nvPr/>
        </p:nvSpPr>
        <p:spPr bwMode="auto">
          <a:xfrm>
            <a:off x="0" y="512826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smtClean="0"/>
              <a:t>REST-based Approach</a:t>
            </a:r>
            <a:endParaRPr lang="en-US" dirty="0"/>
          </a:p>
        </p:txBody>
      </p:sp>
      <p:sp>
        <p:nvSpPr>
          <p:cNvPr id="3" name="Content Placeholder 2"/>
          <p:cNvSpPr>
            <a:spLocks noGrp="1"/>
          </p:cNvSpPr>
          <p:nvPr>
            <p:ph idx="1"/>
          </p:nvPr>
        </p:nvSpPr>
        <p:spPr>
          <a:xfrm>
            <a:off x="609600" y="1447800"/>
            <a:ext cx="8077200" cy="4525963"/>
          </a:xfrm>
        </p:spPr>
        <p:txBody>
          <a:bodyPr/>
          <a:lstStyle/>
          <a:p>
            <a:r>
              <a:rPr lang="en-US" dirty="0"/>
              <a:t>Rely exclusively on pre-defined </a:t>
            </a:r>
            <a:r>
              <a:rPr lang="en-US" dirty="0" smtClean="0"/>
              <a:t>methods (verbs)</a:t>
            </a:r>
            <a:endParaRPr lang="en-US" dirty="0"/>
          </a:p>
          <a:p>
            <a:pPr lvl="1"/>
            <a:r>
              <a:rPr lang="en-US" dirty="0" smtClean="0"/>
              <a:t>HTTP has GET</a:t>
            </a:r>
            <a:r>
              <a:rPr lang="en-US" dirty="0"/>
              <a:t>, POST, PUT, DELETE</a:t>
            </a:r>
          </a:p>
          <a:p>
            <a:r>
              <a:rPr lang="en-US" dirty="0"/>
              <a:t>Define </a:t>
            </a:r>
            <a:r>
              <a:rPr lang="en-US" dirty="0" smtClean="0"/>
              <a:t>URLs (nouns)</a:t>
            </a:r>
            <a:endParaRPr lang="en-US" dirty="0"/>
          </a:p>
          <a:p>
            <a:pPr lvl="1"/>
            <a:r>
              <a:rPr lang="en-US" sz="2000" b="1" dirty="0">
                <a:latin typeface="Courier New" pitchFamily="49" charset="0"/>
              </a:rPr>
              <a:t>http://weather.com/usa/pennsylvania/pittsburgh</a:t>
            </a:r>
          </a:p>
          <a:p>
            <a:pPr lvl="1"/>
            <a:r>
              <a:rPr lang="en-US" sz="2000" b="1" dirty="0">
                <a:latin typeface="Courier New" pitchFamily="49" charset="0"/>
              </a:rPr>
              <a:t>http://</a:t>
            </a:r>
            <a:r>
              <a:rPr lang="en-US" sz="2000" b="1" dirty="0" smtClean="0">
                <a:latin typeface="Courier New" pitchFamily="49" charset="0"/>
              </a:rPr>
              <a:t>weather.com/usa/georgia/atlanta</a:t>
            </a:r>
          </a:p>
          <a:p>
            <a:pPr lvl="1"/>
            <a:r>
              <a:rPr lang="en-US" dirty="0" smtClean="0">
                <a:latin typeface="+mj-lt"/>
              </a:rPr>
              <a:t>(Note: these URLs don’t work anymore)</a:t>
            </a:r>
            <a:endParaRPr lang="en-US" dirty="0">
              <a:latin typeface="+mj-lt"/>
            </a:endParaRPr>
          </a:p>
          <a:p>
            <a:r>
              <a:rPr lang="en-US" dirty="0"/>
              <a:t>Return content in some </a:t>
            </a:r>
            <a:r>
              <a:rPr lang="en-US" dirty="0" smtClean="0"/>
              <a:t>useful form</a:t>
            </a:r>
            <a:endParaRPr lang="en-US" dirty="0"/>
          </a:p>
          <a:p>
            <a:pPr lvl="1"/>
            <a:r>
              <a:rPr lang="en-US" dirty="0"/>
              <a:t>HTML web page or </a:t>
            </a:r>
            <a:r>
              <a:rPr lang="en-US" dirty="0" smtClean="0"/>
              <a:t>XML-formatted</a:t>
            </a:r>
          </a:p>
          <a:p>
            <a:r>
              <a:rPr lang="en-US" dirty="0"/>
              <a:t>To get the latest weather, just access the </a:t>
            </a:r>
            <a:r>
              <a:rPr lang="en-US" dirty="0" smtClean="0"/>
              <a:t>URL</a:t>
            </a:r>
          </a:p>
          <a:p>
            <a:r>
              <a:rPr lang="en-US" dirty="0" smtClean="0"/>
              <a:t>Again, this is how web generally works</a:t>
            </a:r>
          </a:p>
          <a:p>
            <a:endParaRPr lang="en-US" dirty="0"/>
          </a:p>
        </p:txBody>
      </p:sp>
    </p:spTree>
    <p:extLst>
      <p:ext uri="{BB962C8B-B14F-4D97-AF65-F5344CB8AC3E}">
        <p14:creationId xmlns:p14="http://schemas.microsoft.com/office/powerpoint/2010/main" val="3599248922"/>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RESTful Web Services / APIs</a:t>
            </a:r>
          </a:p>
        </p:txBody>
      </p:sp>
      <p:sp>
        <p:nvSpPr>
          <p:cNvPr id="3" name="Content Placeholder 2"/>
          <p:cNvSpPr>
            <a:spLocks noGrp="1"/>
          </p:cNvSpPr>
          <p:nvPr>
            <p:ph idx="1"/>
          </p:nvPr>
        </p:nvSpPr>
        <p:spPr/>
        <p:txBody>
          <a:bodyPr/>
          <a:lstStyle/>
          <a:p>
            <a:pPr marL="342900" lvl="1" indent="-342900">
              <a:buFont typeface="Arial" charset="0"/>
              <a:buChar char="•"/>
            </a:pPr>
            <a:r>
              <a:rPr lang="en-US" sz="3000" dirty="0" smtClean="0"/>
              <a:t>REST-based APIs take this same idea</a:t>
            </a:r>
          </a:p>
          <a:p>
            <a:pPr marL="742950" lvl="2" indent="-342900"/>
            <a:r>
              <a:rPr lang="en-US" sz="2600" dirty="0" smtClean="0"/>
              <a:t>Your URLs are your APIs for accessing data</a:t>
            </a:r>
          </a:p>
          <a:p>
            <a:pPr marL="742950" lvl="2" indent="-342900"/>
            <a:r>
              <a:rPr lang="en-US" sz="2600" dirty="0" smtClean="0"/>
              <a:t>These URLs are also called endpoints</a:t>
            </a:r>
          </a:p>
          <a:p>
            <a:pPr marL="342900" lvl="1" indent="-342900">
              <a:buFont typeface="Arial" charset="0"/>
              <a:buChar char="•"/>
            </a:pPr>
            <a:r>
              <a:rPr lang="en-US" sz="3000" dirty="0" smtClean="0"/>
              <a:t>Example:</a:t>
            </a:r>
          </a:p>
          <a:p>
            <a:pPr marL="742950" lvl="2" indent="-342900"/>
            <a:r>
              <a:rPr lang="en-US" sz="2600" dirty="0" smtClean="0">
                <a:hlinkClick r:id="rId3"/>
              </a:rPr>
              <a:t>https</a:t>
            </a:r>
            <a:r>
              <a:rPr lang="en-US" sz="2600" dirty="0">
                <a:hlinkClick r:id="rId3"/>
              </a:rPr>
              <a:t>://developers.google.com/maps/documentation/directions</a:t>
            </a:r>
            <a:r>
              <a:rPr lang="en-US" sz="2600" dirty="0" smtClean="0">
                <a:hlinkClick r:id="rId3"/>
              </a:rPr>
              <a:t>/</a:t>
            </a:r>
            <a:r>
              <a:rPr lang="en-US" sz="2600" dirty="0" smtClean="0"/>
              <a:t> </a:t>
            </a:r>
          </a:p>
          <a:p>
            <a:pPr marL="742950" lvl="2" indent="-342900"/>
            <a:r>
              <a:rPr lang="en-US" sz="2600" dirty="0">
                <a:hlinkClick r:id="rId4"/>
              </a:rPr>
              <a:t>https://</a:t>
            </a:r>
            <a:r>
              <a:rPr lang="en-US" sz="2600" dirty="0" smtClean="0">
                <a:hlinkClick r:id="rId4"/>
              </a:rPr>
              <a:t>developer.twitter.com/en/docs/api-reference-index.html</a:t>
            </a:r>
            <a:r>
              <a:rPr lang="en-US" sz="2600" dirty="0" smtClean="0"/>
              <a:t>  </a:t>
            </a:r>
            <a:endParaRPr lang="en-US" sz="2600" dirty="0" smtClean="0"/>
          </a:p>
          <a:p>
            <a:pPr marL="742950" lvl="2" indent="-342900"/>
            <a:r>
              <a:rPr lang="en-US" sz="2600" dirty="0" smtClean="0"/>
              <a:t>Note: these APIs often require a developer key</a:t>
            </a:r>
          </a:p>
          <a:p>
            <a:pPr marL="1200150" lvl="3" indent="-342900"/>
            <a:r>
              <a:rPr lang="en-US" sz="2600" dirty="0" smtClean="0"/>
              <a:t>Used </a:t>
            </a:r>
            <a:r>
              <a:rPr lang="en-US" sz="2600" dirty="0" smtClean="0"/>
              <a:t>for accountability, rate limiting, charging</a:t>
            </a:r>
          </a:p>
          <a:p>
            <a:endParaRPr lang="en-US" dirty="0"/>
          </a:p>
        </p:txBody>
      </p:sp>
    </p:spTree>
    <p:extLst>
      <p:ext uri="{BB962C8B-B14F-4D97-AF65-F5344CB8AC3E}">
        <p14:creationId xmlns:p14="http://schemas.microsoft.com/office/powerpoint/2010/main" val="26719955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More REST Examples</a:t>
            </a:r>
            <a:endParaRPr lang="en-US" dirty="0"/>
          </a:p>
        </p:txBody>
      </p:sp>
      <p:sp>
        <p:nvSpPr>
          <p:cNvPr id="3" name="Content Placeholder 2"/>
          <p:cNvSpPr>
            <a:spLocks noGrp="1"/>
          </p:cNvSpPr>
          <p:nvPr>
            <p:ph idx="1"/>
          </p:nvPr>
        </p:nvSpPr>
        <p:spPr/>
        <p:txBody>
          <a:bodyPr/>
          <a:lstStyle/>
          <a:p>
            <a:r>
              <a:rPr lang="en-US" dirty="0">
                <a:hlinkClick r:id="rId3"/>
              </a:rPr>
              <a:t>https://www.metaweather.com/api</a:t>
            </a:r>
            <a:r>
              <a:rPr lang="en-US" dirty="0" smtClean="0">
                <a:hlinkClick r:id="rId3"/>
              </a:rPr>
              <a:t>/</a:t>
            </a:r>
            <a:endParaRPr lang="en-US" dirty="0" smtClean="0"/>
          </a:p>
          <a:p>
            <a:pPr lvl="1"/>
            <a:r>
              <a:rPr lang="en-US" dirty="0" smtClean="0"/>
              <a:t>Info about weather</a:t>
            </a:r>
            <a:endParaRPr lang="en-US" dirty="0"/>
          </a:p>
          <a:p>
            <a:r>
              <a:rPr lang="en-US" dirty="0">
                <a:hlinkClick r:id="rId4"/>
              </a:rPr>
              <a:t>http://</a:t>
            </a:r>
            <a:r>
              <a:rPr lang="en-US" dirty="0" smtClean="0">
                <a:hlinkClick r:id="rId4"/>
              </a:rPr>
              <a:t>www.tvmaze.com/api</a:t>
            </a:r>
            <a:r>
              <a:rPr lang="en-US" dirty="0" smtClean="0"/>
              <a:t> </a:t>
            </a:r>
          </a:p>
          <a:p>
            <a:pPr lvl="1"/>
            <a:r>
              <a:rPr lang="en-US" dirty="0" smtClean="0"/>
              <a:t>Info about TV shows</a:t>
            </a:r>
          </a:p>
          <a:p>
            <a:pPr lvl="1"/>
            <a:endParaRPr lang="en-US" dirty="0"/>
          </a:p>
          <a:p>
            <a:pPr lvl="1"/>
            <a:endParaRPr lang="en-US" dirty="0" smtClean="0"/>
          </a:p>
          <a:p>
            <a:r>
              <a:rPr lang="en-US" dirty="0" smtClean="0"/>
              <a:t>See more APIs here</a:t>
            </a:r>
          </a:p>
          <a:p>
            <a:pPr lvl="1"/>
            <a:r>
              <a:rPr lang="en-US" dirty="0">
                <a:hlinkClick r:id="rId5"/>
              </a:rPr>
              <a:t>https://</a:t>
            </a:r>
            <a:r>
              <a:rPr lang="en-US" dirty="0" smtClean="0">
                <a:hlinkClick r:id="rId5"/>
              </a:rPr>
              <a:t>github.com/toddmotto/public-apis/blob/master/README.md</a:t>
            </a:r>
            <a:r>
              <a:rPr lang="en-US" dirty="0" smtClean="0"/>
              <a:t> </a:t>
            </a:r>
            <a:endParaRPr lang="en-US" dirty="0"/>
          </a:p>
        </p:txBody>
      </p:sp>
    </p:spTree>
    <p:extLst>
      <p:ext uri="{BB962C8B-B14F-4D97-AF65-F5344CB8AC3E}">
        <p14:creationId xmlns:p14="http://schemas.microsoft.com/office/powerpoint/2010/main" val="1688966333"/>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Comments about REST</a:t>
            </a:r>
            <a:endParaRPr lang="en-US" dirty="0"/>
          </a:p>
        </p:txBody>
      </p:sp>
      <p:sp>
        <p:nvSpPr>
          <p:cNvPr id="3" name="Content Placeholder 2"/>
          <p:cNvSpPr>
            <a:spLocks noGrp="1"/>
          </p:cNvSpPr>
          <p:nvPr>
            <p:ph idx="1"/>
          </p:nvPr>
        </p:nvSpPr>
        <p:spPr>
          <a:xfrm>
            <a:off x="609600" y="1600200"/>
            <a:ext cx="8305800" cy="4525963"/>
          </a:xfrm>
        </p:spPr>
        <p:txBody>
          <a:bodyPr/>
          <a:lstStyle/>
          <a:p>
            <a:r>
              <a:rPr lang="en-US" dirty="0" smtClean="0"/>
              <a:t>Note that REST is more of a philosophy for how web services should be built, not a standard</a:t>
            </a:r>
          </a:p>
          <a:p>
            <a:r>
              <a:rPr lang="en-US" dirty="0" smtClean="0"/>
              <a:t>Some example inconsistencies:</a:t>
            </a:r>
          </a:p>
          <a:p>
            <a:pPr lvl="1"/>
            <a:r>
              <a:rPr lang="en-US" dirty="0" smtClean="0"/>
              <a:t>How to handle errors? 404? Or return an error object?</a:t>
            </a:r>
          </a:p>
          <a:p>
            <a:pPr lvl="1"/>
            <a:r>
              <a:rPr lang="en-US" dirty="0" smtClean="0"/>
              <a:t>Should one only use GET and POST? Other verbs?</a:t>
            </a:r>
          </a:p>
          <a:p>
            <a:pPr lvl="2"/>
            <a:r>
              <a:rPr lang="en-US" dirty="0" smtClean="0"/>
              <a:t>PUT, DELETE, PATCH</a:t>
            </a:r>
          </a:p>
          <a:p>
            <a:pPr lvl="1"/>
            <a:r>
              <a:rPr lang="en-US" dirty="0" smtClean="0"/>
              <a:t>Should it be part of the URL or a query?</a:t>
            </a:r>
          </a:p>
          <a:p>
            <a:pPr lvl="2"/>
            <a:r>
              <a:rPr lang="en-US" dirty="0" smtClean="0"/>
              <a:t>Ex</a:t>
            </a:r>
            <a:r>
              <a:rPr lang="en-US" dirty="0"/>
              <a:t>. </a:t>
            </a:r>
            <a:r>
              <a:rPr lang="en-US" dirty="0" smtClean="0">
                <a:hlinkClick r:id="rId3"/>
              </a:rPr>
              <a:t>http://w.com/api/location/search</a:t>
            </a:r>
            <a:r>
              <a:rPr lang="en-US" dirty="0">
                <a:hlinkClick r:id="rId3"/>
              </a:rPr>
              <a:t>/?</a:t>
            </a:r>
            <a:r>
              <a:rPr lang="en-US" dirty="0" smtClean="0">
                <a:hlinkClick r:id="rId3"/>
              </a:rPr>
              <a:t>query=atlanta</a:t>
            </a:r>
            <a:r>
              <a:rPr lang="en-US" dirty="0" smtClean="0"/>
              <a:t> </a:t>
            </a:r>
          </a:p>
          <a:p>
            <a:pPr lvl="2"/>
            <a:r>
              <a:rPr lang="en-US" dirty="0"/>
              <a:t>Ex. </a:t>
            </a:r>
            <a:r>
              <a:rPr lang="en-US" dirty="0">
                <a:hlinkClick r:id="rId4"/>
              </a:rPr>
              <a:t>http://</a:t>
            </a:r>
            <a:r>
              <a:rPr lang="en-US" dirty="0" smtClean="0">
                <a:hlinkClick r:id="rId4"/>
              </a:rPr>
              <a:t>w.com/usa/georgia/atlanta</a:t>
            </a:r>
            <a:r>
              <a:rPr lang="en-US" dirty="0" smtClean="0"/>
              <a:t> </a:t>
            </a:r>
            <a:endParaRPr lang="en-US" dirty="0"/>
          </a:p>
          <a:p>
            <a:pPr lvl="1"/>
            <a:endParaRPr lang="en-US" dirty="0"/>
          </a:p>
        </p:txBody>
      </p:sp>
    </p:spTree>
    <p:extLst>
      <p:ext uri="{BB962C8B-B14F-4D97-AF65-F5344CB8AC3E}">
        <p14:creationId xmlns:p14="http://schemas.microsoft.com/office/powerpoint/2010/main" val="335764998"/>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and JSON</a:t>
            </a:r>
            <a:endParaRPr lang="en-US" dirty="0"/>
          </a:p>
        </p:txBody>
      </p:sp>
      <p:sp>
        <p:nvSpPr>
          <p:cNvPr id="3" name="Content Placeholder 2"/>
          <p:cNvSpPr>
            <a:spLocks noGrp="1"/>
          </p:cNvSpPr>
          <p:nvPr>
            <p:ph idx="1"/>
          </p:nvPr>
        </p:nvSpPr>
        <p:spPr/>
        <p:txBody>
          <a:bodyPr/>
          <a:lstStyle/>
          <a:p>
            <a:r>
              <a:rPr lang="en-US" dirty="0" smtClean="0"/>
              <a:t>Two common ways of representing data on web</a:t>
            </a:r>
          </a:p>
          <a:p>
            <a:pPr lvl="1"/>
            <a:r>
              <a:rPr lang="en-US" dirty="0" smtClean="0"/>
              <a:t>Both are functionally equivalent</a:t>
            </a:r>
          </a:p>
          <a:p>
            <a:pPr lvl="1"/>
            <a:r>
              <a:rPr lang="en-US" dirty="0" smtClean="0"/>
              <a:t>It’s mostly a matter of personal preference</a:t>
            </a:r>
          </a:p>
          <a:p>
            <a:pPr marL="457200" lvl="1" indent="0">
              <a:buNone/>
            </a:pPr>
            <a:endParaRPr lang="en-US" dirty="0"/>
          </a:p>
          <a:p>
            <a:r>
              <a:rPr lang="en-US" dirty="0" smtClean="0"/>
              <a:t>XML stands </a:t>
            </a:r>
            <a:r>
              <a:rPr lang="en-US" dirty="0"/>
              <a:t>for E</a:t>
            </a:r>
            <a:r>
              <a:rPr lang="en-US" u="sng" dirty="0"/>
              <a:t>x</a:t>
            </a:r>
            <a:r>
              <a:rPr lang="en-US" dirty="0"/>
              <a:t>tensible </a:t>
            </a:r>
            <a:r>
              <a:rPr lang="en-US" u="sng" dirty="0"/>
              <a:t>M</a:t>
            </a:r>
            <a:r>
              <a:rPr lang="en-US" dirty="0"/>
              <a:t>arkup </a:t>
            </a:r>
            <a:r>
              <a:rPr lang="en-US" u="sng" dirty="0"/>
              <a:t>L</a:t>
            </a:r>
            <a:r>
              <a:rPr lang="en-US" dirty="0"/>
              <a:t>anguage </a:t>
            </a:r>
          </a:p>
          <a:p>
            <a:pPr lvl="1"/>
            <a:r>
              <a:rPr lang="en-US" dirty="0"/>
              <a:t>Like HTML, but does not have predefined tags</a:t>
            </a:r>
          </a:p>
          <a:p>
            <a:pPr lvl="1"/>
            <a:r>
              <a:rPr lang="en-US" dirty="0" smtClean="0"/>
              <a:t>Also stricter than HTML, formatting has to be 100% correct</a:t>
            </a:r>
          </a:p>
          <a:p>
            <a:pPr marL="457200" lvl="1" indent="0">
              <a:buNone/>
            </a:pPr>
            <a:endParaRPr lang="en-US" dirty="0"/>
          </a:p>
        </p:txBody>
      </p:sp>
    </p:spTree>
    <p:extLst>
      <p:ext uri="{BB962C8B-B14F-4D97-AF65-F5344CB8AC3E}">
        <p14:creationId xmlns:p14="http://schemas.microsoft.com/office/powerpoint/2010/main" val="168686326"/>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6322" name="Rectangle 2"/>
          <p:cNvSpPr>
            <a:spLocks noGrp="1" noChangeArrowheads="1"/>
          </p:cNvSpPr>
          <p:nvPr>
            <p:ph type="title"/>
          </p:nvPr>
        </p:nvSpPr>
        <p:spPr/>
        <p:txBody>
          <a:bodyPr/>
          <a:lstStyle/>
          <a:p>
            <a:r>
              <a:rPr lang="en-US"/>
              <a:t>XML Example</a:t>
            </a:r>
          </a:p>
        </p:txBody>
      </p:sp>
      <p:sp>
        <p:nvSpPr>
          <p:cNvPr id="1976323" name="Text Box 3"/>
          <p:cNvSpPr txBox="1">
            <a:spLocks noChangeArrowheads="1"/>
          </p:cNvSpPr>
          <p:nvPr/>
        </p:nvSpPr>
        <p:spPr bwMode="auto">
          <a:xfrm>
            <a:off x="609600" y="2759075"/>
            <a:ext cx="8229600" cy="2879725"/>
          </a:xfrm>
          <a:prstGeom prst="rect">
            <a:avLst/>
          </a:prstGeom>
          <a:solidFill>
            <a:srgbClr val="CCFFCC"/>
          </a:solidFill>
          <a:ln w="9525">
            <a:solidFill>
              <a:schemeClr val="hlink"/>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r>
              <a:rPr lang="en-US" altLang="en-US" sz="2600" b="1" dirty="0">
                <a:latin typeface="Courier New" pitchFamily="49" charset="0"/>
                <a:cs typeface="Courier New" pitchFamily="49" charset="0"/>
              </a:rPr>
              <a:t>&lt;?xml version="1.0</a:t>
            </a:r>
            <a:r>
              <a:rPr lang="en-US" altLang="en-US" sz="2600" b="1" dirty="0" smtClean="0">
                <a:latin typeface="Courier New" pitchFamily="49" charset="0"/>
                <a:cs typeface="Courier New" pitchFamily="49" charset="0"/>
              </a:rPr>
              <a:t>" </a:t>
            </a:r>
            <a:r>
              <a:rPr lang="en-US" altLang="en-US" sz="2600" b="1" dirty="0">
                <a:latin typeface="Courier New" pitchFamily="49" charset="0"/>
              </a:rPr>
              <a:t>encoding="UTF-8" </a:t>
            </a:r>
            <a:r>
              <a:rPr lang="en-US" altLang="en-US" sz="2600" b="1" dirty="0" smtClean="0">
                <a:latin typeface="Courier New" pitchFamily="49" charset="0"/>
              </a:rPr>
              <a:t>?</a:t>
            </a:r>
            <a:r>
              <a:rPr lang="en-US" altLang="en-US" sz="2600" b="1" dirty="0" smtClean="0">
                <a:latin typeface="Courier New" pitchFamily="49" charset="0"/>
                <a:cs typeface="Courier New" pitchFamily="49" charset="0"/>
              </a:rPr>
              <a:t>&gt; </a:t>
            </a:r>
            <a:endParaRPr lang="en-US" altLang="en-US" sz="2600" b="1" dirty="0">
              <a:latin typeface="Courier New" pitchFamily="49" charset="0"/>
              <a:cs typeface="Courier New" pitchFamily="49" charset="0"/>
            </a:endParaRPr>
          </a:p>
          <a:p>
            <a:r>
              <a:rPr lang="en-US" altLang="en-US" sz="2600" b="1" dirty="0">
                <a:latin typeface="Courier New" pitchFamily="49" charset="0"/>
                <a:cs typeface="Courier New" pitchFamily="49" charset="0"/>
              </a:rPr>
              <a:t>&lt;</a:t>
            </a:r>
            <a:r>
              <a:rPr lang="en-US" altLang="he-IL" sz="2600" b="1" dirty="0">
                <a:latin typeface="Courier New" pitchFamily="49" charset="0"/>
                <a:cs typeface="Courier New" pitchFamily="49" charset="0"/>
              </a:rPr>
              <a:t>person&gt;</a:t>
            </a:r>
          </a:p>
          <a:p>
            <a:r>
              <a:rPr lang="en-US" altLang="he-IL" sz="2600" b="1" dirty="0">
                <a:latin typeface="Courier New" pitchFamily="49" charset="0"/>
                <a:cs typeface="Courier New" pitchFamily="49" charset="0"/>
              </a:rPr>
              <a:t>    &lt;name type="full"&gt;John Doe&lt;/name&gt;</a:t>
            </a:r>
          </a:p>
          <a:p>
            <a:r>
              <a:rPr lang="en-US" altLang="he-IL" sz="2600" b="1" dirty="0">
                <a:latin typeface="Courier New" pitchFamily="49" charset="0"/>
                <a:cs typeface="Courier New" pitchFamily="49" charset="0"/>
              </a:rPr>
              <a:t>    &lt;</a:t>
            </a:r>
            <a:r>
              <a:rPr lang="en-US" altLang="he-IL" sz="2600" b="1" dirty="0" err="1">
                <a:latin typeface="Courier New" pitchFamily="49" charset="0"/>
                <a:cs typeface="Courier New" pitchFamily="49" charset="0"/>
              </a:rPr>
              <a:t>tel</a:t>
            </a:r>
            <a:r>
              <a:rPr lang="en-US" altLang="he-IL" sz="2600" b="1" dirty="0">
                <a:latin typeface="Courier New" pitchFamily="49" charset="0"/>
                <a:cs typeface="Courier New" pitchFamily="49" charset="0"/>
              </a:rPr>
              <a:t> type="home"&gt;412-555-4444&lt;/</a:t>
            </a:r>
            <a:r>
              <a:rPr lang="en-US" altLang="he-IL" sz="2600" b="1" dirty="0" err="1">
                <a:latin typeface="Courier New" pitchFamily="49" charset="0"/>
                <a:cs typeface="Courier New" pitchFamily="49" charset="0"/>
              </a:rPr>
              <a:t>tel</a:t>
            </a:r>
            <a:r>
              <a:rPr lang="en-US" altLang="he-IL" sz="2600" b="1" dirty="0">
                <a:latin typeface="Courier New" pitchFamily="49" charset="0"/>
                <a:cs typeface="Courier New" pitchFamily="49" charset="0"/>
              </a:rPr>
              <a:t>&gt;</a:t>
            </a:r>
          </a:p>
          <a:p>
            <a:r>
              <a:rPr lang="en-US" altLang="he-IL" sz="2600" b="1" dirty="0">
                <a:latin typeface="Courier New" pitchFamily="49" charset="0"/>
                <a:cs typeface="Courier New" pitchFamily="49" charset="0"/>
              </a:rPr>
              <a:t>    &lt;</a:t>
            </a:r>
            <a:r>
              <a:rPr lang="en-US" altLang="he-IL" sz="2600" b="1" dirty="0" err="1">
                <a:latin typeface="Courier New" pitchFamily="49" charset="0"/>
                <a:cs typeface="Courier New" pitchFamily="49" charset="0"/>
              </a:rPr>
              <a:t>tel</a:t>
            </a:r>
            <a:r>
              <a:rPr lang="en-US" altLang="he-IL" sz="2600" b="1" dirty="0">
                <a:latin typeface="Courier New" pitchFamily="49" charset="0"/>
                <a:cs typeface="Courier New" pitchFamily="49" charset="0"/>
              </a:rPr>
              <a:t> type="work"&gt;412-268-5555&lt;/</a:t>
            </a:r>
            <a:r>
              <a:rPr lang="en-US" altLang="he-IL" sz="2600" b="1" dirty="0" err="1">
                <a:latin typeface="Courier New" pitchFamily="49" charset="0"/>
                <a:cs typeface="Courier New" pitchFamily="49" charset="0"/>
              </a:rPr>
              <a:t>tel</a:t>
            </a:r>
            <a:r>
              <a:rPr lang="en-US" altLang="he-IL" sz="2600" b="1" dirty="0">
                <a:latin typeface="Courier New" pitchFamily="49" charset="0"/>
                <a:cs typeface="Courier New" pitchFamily="49" charset="0"/>
              </a:rPr>
              <a:t>&gt;</a:t>
            </a:r>
          </a:p>
          <a:p>
            <a:r>
              <a:rPr lang="en-US" altLang="he-IL" sz="2600" b="1" dirty="0">
                <a:latin typeface="Courier New" pitchFamily="49" charset="0"/>
                <a:cs typeface="Courier New" pitchFamily="49" charset="0"/>
              </a:rPr>
              <a:t>    &lt;email&gt;johndoe@anon.net&lt;/email&gt;</a:t>
            </a:r>
          </a:p>
          <a:p>
            <a:r>
              <a:rPr lang="en-US" altLang="he-IL" sz="2600" b="1" dirty="0">
                <a:latin typeface="Courier New" pitchFamily="49" charset="0"/>
                <a:cs typeface="Courier New" pitchFamily="49" charset="0"/>
              </a:rPr>
              <a:t>&lt;/person&gt;</a:t>
            </a:r>
            <a:endParaRPr lang="en-US" sz="2600" b="1" dirty="0">
              <a:latin typeface="Courier New" pitchFamily="49" charset="0"/>
              <a:cs typeface="Courier New" pitchFamily="49" charset="0"/>
            </a:endParaRPr>
          </a:p>
        </p:txBody>
      </p:sp>
      <p:sp>
        <p:nvSpPr>
          <p:cNvPr id="1976324" name="Rectangle 4"/>
          <p:cNvSpPr>
            <a:spLocks noGrp="1" noChangeArrowheads="1"/>
          </p:cNvSpPr>
          <p:nvPr>
            <p:ph type="body" idx="1"/>
          </p:nvPr>
        </p:nvSpPr>
        <p:spPr>
          <a:xfrm>
            <a:off x="381000" y="1557338"/>
            <a:ext cx="8458200" cy="4535487"/>
          </a:xfrm>
        </p:spPr>
        <p:txBody>
          <a:bodyPr/>
          <a:lstStyle/>
          <a:p>
            <a:r>
              <a:rPr lang="en-US" dirty="0"/>
              <a:t>Basic idea: Like HTML, but more structured </a:t>
            </a:r>
            <a:r>
              <a:rPr lang="en-US" dirty="0" smtClean="0"/>
              <a:t>and with </a:t>
            </a:r>
            <a:r>
              <a:rPr lang="en-US" dirty="0"/>
              <a:t>definable tags</a:t>
            </a:r>
          </a:p>
          <a:p>
            <a:endParaRPr lang="en-US" dirty="0"/>
          </a:p>
        </p:txBody>
      </p:sp>
    </p:spTree>
    <p:extLst>
      <p:ext uri="{BB962C8B-B14F-4D97-AF65-F5344CB8AC3E}">
        <p14:creationId xmlns:p14="http://schemas.microsoft.com/office/powerpoint/2010/main" val="3098157002"/>
      </p:ext>
    </p:extLst>
  </p:cSld>
  <p:clrMapOvr>
    <a:masterClrMapping/>
  </p:clrMapOvr>
  <p:transition>
    <p:dissolv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77346" name="Rectangle 2"/>
          <p:cNvSpPr>
            <a:spLocks noGrp="1" noChangeArrowheads="1"/>
          </p:cNvSpPr>
          <p:nvPr>
            <p:ph type="title"/>
          </p:nvPr>
        </p:nvSpPr>
        <p:spPr/>
        <p:txBody>
          <a:bodyPr/>
          <a:lstStyle/>
          <a:p>
            <a:r>
              <a:rPr lang="en-US"/>
              <a:t>XML Structure</a:t>
            </a:r>
          </a:p>
        </p:txBody>
      </p:sp>
      <p:sp>
        <p:nvSpPr>
          <p:cNvPr id="1977347" name="Rectangle 3"/>
          <p:cNvSpPr>
            <a:spLocks noGrp="1" noChangeArrowheads="1"/>
          </p:cNvSpPr>
          <p:nvPr>
            <p:ph type="body" idx="1"/>
          </p:nvPr>
        </p:nvSpPr>
        <p:spPr>
          <a:xfrm>
            <a:off x="457200" y="1557338"/>
            <a:ext cx="8458200" cy="5072062"/>
          </a:xfrm>
        </p:spPr>
        <p:txBody>
          <a:bodyPr/>
          <a:lstStyle/>
          <a:p>
            <a:r>
              <a:rPr lang="en-US" dirty="0"/>
              <a:t>XML documents have no semantics</a:t>
            </a:r>
          </a:p>
          <a:p>
            <a:pPr lvl="1"/>
            <a:r>
              <a:rPr lang="en-US" dirty="0"/>
              <a:t>Up to the programs using them</a:t>
            </a:r>
          </a:p>
          <a:p>
            <a:pPr lvl="1"/>
            <a:r>
              <a:rPr lang="en-US" dirty="0"/>
              <a:t>Often defined by a committee</a:t>
            </a:r>
          </a:p>
          <a:p>
            <a:pPr lvl="1"/>
            <a:endParaRPr lang="en-US" dirty="0"/>
          </a:p>
          <a:p>
            <a:r>
              <a:rPr lang="en-US" dirty="0" smtClean="0"/>
              <a:t>XHTML </a:t>
            </a:r>
            <a:r>
              <a:rPr lang="en-US" dirty="0"/>
              <a:t>is XML-formatted HTML</a:t>
            </a:r>
          </a:p>
          <a:p>
            <a:pPr lvl="1"/>
            <a:r>
              <a:rPr lang="en-US" dirty="0"/>
              <a:t>Currently recommended but not widely adopted yet</a:t>
            </a:r>
          </a:p>
          <a:p>
            <a:pPr lvl="1"/>
            <a:endParaRPr lang="en-US" dirty="0"/>
          </a:p>
        </p:txBody>
      </p:sp>
    </p:spTree>
    <p:extLst>
      <p:ext uri="{BB962C8B-B14F-4D97-AF65-F5344CB8AC3E}">
        <p14:creationId xmlns:p14="http://schemas.microsoft.com/office/powerpoint/2010/main" val="4125086063"/>
      </p:ext>
    </p:extLst>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229600" cy="1143000"/>
          </a:xfrm>
        </p:spPr>
        <p:txBody>
          <a:bodyPr/>
          <a:lstStyle/>
          <a:p>
            <a:r>
              <a:rPr lang="en-US" dirty="0" smtClean="0"/>
              <a:t>Principles and Patterns</a:t>
            </a:r>
            <a:br>
              <a:rPr lang="en-US" dirty="0" smtClean="0"/>
            </a:br>
            <a:r>
              <a:rPr lang="en-US" sz="3200" dirty="0" smtClean="0"/>
              <a:t>High Cohesion</a:t>
            </a:r>
            <a:endParaRPr lang="en-US" dirty="0"/>
          </a:p>
        </p:txBody>
      </p:sp>
      <p:sp>
        <p:nvSpPr>
          <p:cNvPr id="3" name="Content Placeholder 2"/>
          <p:cNvSpPr>
            <a:spLocks noGrp="1"/>
          </p:cNvSpPr>
          <p:nvPr>
            <p:ph idx="1"/>
          </p:nvPr>
        </p:nvSpPr>
        <p:spPr>
          <a:xfrm>
            <a:off x="609600" y="1600200"/>
            <a:ext cx="8305800" cy="4525963"/>
          </a:xfrm>
        </p:spPr>
        <p:txBody>
          <a:bodyPr/>
          <a:lstStyle/>
          <a:p>
            <a:r>
              <a:rPr lang="en-US" dirty="0" smtClean="0"/>
              <a:t>Organization of objects and functions should be simple and make sense</a:t>
            </a:r>
          </a:p>
          <a:p>
            <a:pPr lvl="1"/>
            <a:r>
              <a:rPr lang="en-US" dirty="0" smtClean="0"/>
              <a:t>Each object and function should have simple goal</a:t>
            </a:r>
          </a:p>
          <a:p>
            <a:pPr lvl="1"/>
            <a:r>
              <a:rPr lang="en-US" dirty="0" smtClean="0"/>
              <a:t>Goal should be predictable based on names</a:t>
            </a:r>
          </a:p>
          <a:p>
            <a:pPr lvl="1"/>
            <a:r>
              <a:rPr lang="en-US" dirty="0" smtClean="0"/>
              <a:t>Ideally, names are consistent too</a:t>
            </a:r>
          </a:p>
          <a:p>
            <a:r>
              <a:rPr lang="en-US" dirty="0" smtClean="0"/>
              <a:t>Example:</a:t>
            </a:r>
          </a:p>
          <a:p>
            <a:pPr lvl="1"/>
            <a:r>
              <a:rPr lang="en-US" b="1" dirty="0" err="1" smtClean="0">
                <a:latin typeface="Courier New" panose="02070309020205020404" pitchFamily="49" charset="0"/>
                <a:cs typeface="Courier New" panose="02070309020205020404" pitchFamily="49" charset="0"/>
              </a:rPr>
              <a:t>logMessage</a:t>
            </a:r>
            <a:r>
              <a:rPr lang="en-US" b="1" dirty="0" smtClean="0">
                <a:latin typeface="Courier New" panose="02070309020205020404" pitchFamily="49" charset="0"/>
                <a:cs typeface="Courier New" panose="02070309020205020404" pitchFamily="49" charset="0"/>
              </a:rPr>
              <a:t>()</a:t>
            </a:r>
            <a:r>
              <a:rPr lang="en-US" dirty="0" smtClean="0"/>
              <a:t> vs </a:t>
            </a:r>
            <a:r>
              <a:rPr lang="en-US" b="1" dirty="0" err="1" smtClean="0">
                <a:latin typeface="Courier New" panose="02070309020205020404" pitchFamily="49" charset="0"/>
                <a:cs typeface="Courier New" panose="02070309020205020404" pitchFamily="49" charset="0"/>
              </a:rPr>
              <a:t>logMessageAndDelete</a:t>
            </a:r>
            <a:r>
              <a:rPr lang="en-US" b="1" dirty="0" smtClean="0">
                <a:latin typeface="Courier New" panose="02070309020205020404" pitchFamily="49" charset="0"/>
                <a:cs typeface="Courier New" panose="02070309020205020404" pitchFamily="49" charset="0"/>
              </a:rPr>
              <a:t>()</a:t>
            </a:r>
          </a:p>
          <a:p>
            <a:pPr lvl="1"/>
            <a:r>
              <a:rPr lang="en-US" b="1" dirty="0" err="1" smtClean="0">
                <a:latin typeface="Courier New" panose="02070309020205020404" pitchFamily="49" charset="0"/>
                <a:cs typeface="Courier New" panose="02070309020205020404" pitchFamily="49" charset="0"/>
              </a:rPr>
              <a:t>onclick</a:t>
            </a:r>
            <a:r>
              <a:rPr lang="en-US" b="1" dirty="0" smtClean="0">
                <a:latin typeface="Courier New" panose="02070309020205020404" pitchFamily="49" charset="0"/>
                <a:cs typeface="Courier New" panose="02070309020205020404" pitchFamily="49" charset="0"/>
              </a:rPr>
              <a:t>()</a:t>
            </a:r>
            <a:r>
              <a:rPr lang="en-US" dirty="0" smtClean="0"/>
              <a:t> / </a:t>
            </a:r>
            <a:r>
              <a:rPr lang="en-US" b="1" dirty="0" err="1" smtClean="0">
                <a:latin typeface="Courier New" panose="02070309020205020404" pitchFamily="49" charset="0"/>
                <a:cs typeface="Courier New" panose="02070309020205020404" pitchFamily="49" charset="0"/>
              </a:rPr>
              <a:t>onmouseenter</a:t>
            </a:r>
            <a:r>
              <a:rPr lang="en-US" b="1" dirty="0" smtClean="0">
                <a:latin typeface="Courier New" panose="02070309020205020404" pitchFamily="49" charset="0"/>
                <a:cs typeface="Courier New" panose="02070309020205020404" pitchFamily="49" charset="0"/>
              </a:rPr>
              <a:t>()</a:t>
            </a:r>
            <a:endParaRPr lang="en-US" dirty="0" smtClean="0">
              <a:latin typeface="Courier New" panose="02070309020205020404" pitchFamily="49" charset="0"/>
              <a:cs typeface="Courier New" panose="02070309020205020404" pitchFamily="49" charset="0"/>
            </a:endParaRPr>
          </a:p>
          <a:p>
            <a:pPr lvl="2"/>
            <a:r>
              <a:rPr lang="en-US" dirty="0" smtClean="0"/>
              <a:t>JQuery less good here, </a:t>
            </a:r>
            <a:r>
              <a:rPr lang="en-US" b="1" dirty="0" smtClean="0">
                <a:latin typeface="Courier New" panose="02070309020205020404" pitchFamily="49" charset="0"/>
                <a:cs typeface="Courier New" panose="02070309020205020404" pitchFamily="49" charset="0"/>
              </a:rPr>
              <a:t>click()</a:t>
            </a:r>
            <a:r>
              <a:rPr lang="en-US" dirty="0" smtClean="0"/>
              <a:t> / </a:t>
            </a:r>
            <a:r>
              <a:rPr lang="en-US" b="1" dirty="0" err="1" smtClean="0">
                <a:latin typeface="Courier New" panose="02070309020205020404" pitchFamily="49" charset="0"/>
                <a:cs typeface="Courier New" panose="02070309020205020404" pitchFamily="49" charset="0"/>
              </a:rPr>
              <a:t>mouseenter</a:t>
            </a:r>
            <a:r>
              <a:rPr lang="en-US" b="1" dirty="0" smtClean="0">
                <a:latin typeface="Courier New" panose="02070309020205020404" pitchFamily="49" charset="0"/>
                <a:cs typeface="Courier New" panose="02070309020205020404" pitchFamily="49" charset="0"/>
              </a:rPr>
              <a:t>()</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3466858254"/>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a:t>
            </a:r>
            <a:endParaRPr lang="en-US" dirty="0"/>
          </a:p>
        </p:txBody>
      </p:sp>
      <p:sp>
        <p:nvSpPr>
          <p:cNvPr id="3" name="Content Placeholder 2"/>
          <p:cNvSpPr>
            <a:spLocks noGrp="1"/>
          </p:cNvSpPr>
          <p:nvPr>
            <p:ph idx="1"/>
          </p:nvPr>
        </p:nvSpPr>
        <p:spPr/>
        <p:txBody>
          <a:bodyPr/>
          <a:lstStyle/>
          <a:p>
            <a:r>
              <a:rPr lang="en-US" dirty="0" smtClean="0"/>
              <a:t>JavaScript Object Notation</a:t>
            </a:r>
          </a:p>
          <a:p>
            <a:pPr lvl="1"/>
            <a:r>
              <a:rPr lang="en-US" dirty="0" smtClean="0"/>
              <a:t>Simpler to read than XML</a:t>
            </a:r>
          </a:p>
          <a:p>
            <a:pPr lvl="1"/>
            <a:r>
              <a:rPr lang="en-US" dirty="0" smtClean="0"/>
              <a:t>Easier to parse in JavaScript (because it’s already JavaScript), can just read it in in a JavaScript program</a:t>
            </a:r>
          </a:p>
        </p:txBody>
      </p:sp>
    </p:spTree>
    <p:extLst>
      <p:ext uri="{BB962C8B-B14F-4D97-AF65-F5344CB8AC3E}">
        <p14:creationId xmlns:p14="http://schemas.microsoft.com/office/powerpoint/2010/main" val="1592341251"/>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JSON Example</a:t>
            </a:r>
            <a:endParaRPr lang="en-US" dirty="0"/>
          </a:p>
        </p:txBody>
      </p:sp>
      <p:sp>
        <p:nvSpPr>
          <p:cNvPr id="3" name="Content Placeholder 2"/>
          <p:cNvSpPr>
            <a:spLocks noGrp="1"/>
          </p:cNvSpPr>
          <p:nvPr>
            <p:ph idx="1"/>
          </p:nvPr>
        </p:nvSpPr>
        <p:spPr>
          <a:xfrm>
            <a:off x="609600" y="1219200"/>
            <a:ext cx="8077200" cy="4525963"/>
          </a:xfrm>
        </p:spPr>
        <p:txBody>
          <a:bodyPr/>
          <a:lstStyle/>
          <a:p>
            <a:pPr marL="0" indent="0">
              <a:buNone/>
            </a:pPr>
            <a:r>
              <a:rPr lang="en-US" sz="2800" dirty="0">
                <a:latin typeface="Consolas" panose="020B0609020204030204" pitchFamily="49" charset="0"/>
                <a:cs typeface="Consolas" panose="020B0609020204030204" pitchFamily="49" charset="0"/>
              </a:rPr>
              <a:t>{ </a:t>
            </a:r>
            <a:endParaRPr lang="en-US" sz="2800" dirty="0" smtClean="0">
              <a:latin typeface="Consolas" panose="020B0609020204030204" pitchFamily="49" charset="0"/>
              <a:cs typeface="Consolas" panose="020B0609020204030204" pitchFamily="49" charset="0"/>
            </a:endParaRPr>
          </a:p>
          <a:p>
            <a:pPr marL="0" indent="0">
              <a:buNone/>
            </a:pPr>
            <a:r>
              <a:rPr lang="en-US" sz="2800" b="1" dirty="0">
                <a:latin typeface="Consolas" panose="020B0609020204030204" pitchFamily="49" charset="0"/>
                <a:cs typeface="Consolas" panose="020B0609020204030204" pitchFamily="49" charset="0"/>
              </a:rPr>
              <a:t> </a:t>
            </a:r>
            <a:r>
              <a:rPr lang="en-US" sz="2800" b="1" dirty="0" smtClean="0">
                <a:latin typeface="Consolas" panose="020B0609020204030204" pitchFamily="49" charset="0"/>
                <a:cs typeface="Consolas" panose="020B0609020204030204" pitchFamily="49" charset="0"/>
              </a:rPr>
              <a:t>  "</a:t>
            </a:r>
            <a:r>
              <a:rPr lang="en-US" sz="2800" b="1" dirty="0" err="1">
                <a:latin typeface="Consolas" panose="020B0609020204030204" pitchFamily="49" charset="0"/>
                <a:cs typeface="Consolas" panose="020B0609020204030204" pitchFamily="49" charset="0"/>
              </a:rPr>
              <a:t>firstName</a:t>
            </a:r>
            <a:r>
              <a:rPr lang="en-US" sz="2800" b="1" dirty="0">
                <a:latin typeface="Consolas" panose="020B0609020204030204" pitchFamily="49" charset="0"/>
                <a:cs typeface="Consolas" panose="020B0609020204030204" pitchFamily="49" charset="0"/>
              </a:rPr>
              <a:t>"</a:t>
            </a:r>
            <a:r>
              <a:rPr lang="en-US" sz="2800" dirty="0">
                <a:latin typeface="Consolas" panose="020B0609020204030204" pitchFamily="49" charset="0"/>
                <a:cs typeface="Consolas" panose="020B0609020204030204" pitchFamily="49" charset="0"/>
              </a:rPr>
              <a:t>: "John", </a:t>
            </a:r>
            <a:r>
              <a:rPr lang="en-US" sz="2800" dirty="0" smtClean="0">
                <a:latin typeface="Consolas" panose="020B0609020204030204" pitchFamily="49" charset="0"/>
                <a:cs typeface="Consolas" panose="020B0609020204030204" pitchFamily="49" charset="0"/>
              </a:rPr>
              <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   </a:t>
            </a:r>
            <a:r>
              <a:rPr lang="en-US" sz="2800" b="1" dirty="0" smtClean="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lastName</a:t>
            </a:r>
            <a:r>
              <a:rPr lang="en-US" sz="2800" b="1" dirty="0">
                <a:latin typeface="Consolas" panose="020B0609020204030204" pitchFamily="49" charset="0"/>
                <a:cs typeface="Consolas" panose="020B0609020204030204" pitchFamily="49" charset="0"/>
              </a:rPr>
              <a:t>"</a:t>
            </a:r>
            <a:r>
              <a:rPr lang="en-US" sz="2800" dirty="0">
                <a:latin typeface="Consolas" panose="020B0609020204030204" pitchFamily="49" charset="0"/>
                <a:cs typeface="Consolas" panose="020B0609020204030204" pitchFamily="49" charset="0"/>
              </a:rPr>
              <a:t>: "Smith", </a:t>
            </a:r>
            <a:br>
              <a:rPr lang="en-US" sz="2800" dirty="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   </a:t>
            </a:r>
            <a:r>
              <a:rPr lang="en-US" sz="2800" b="1" dirty="0" smtClean="0">
                <a:latin typeface="Consolas" panose="020B0609020204030204" pitchFamily="49" charset="0"/>
                <a:cs typeface="Consolas" panose="020B0609020204030204" pitchFamily="49" charset="0"/>
              </a:rPr>
              <a:t>"</a:t>
            </a:r>
            <a:r>
              <a:rPr lang="en-US" sz="2800" b="1" dirty="0">
                <a:latin typeface="Consolas" panose="020B0609020204030204" pitchFamily="49" charset="0"/>
                <a:cs typeface="Consolas" panose="020B0609020204030204" pitchFamily="49" charset="0"/>
              </a:rPr>
              <a:t>age"</a:t>
            </a:r>
            <a:r>
              <a:rPr lang="en-US" sz="2800" dirty="0">
                <a:latin typeface="Consolas" panose="020B0609020204030204" pitchFamily="49" charset="0"/>
                <a:cs typeface="Consolas" panose="020B0609020204030204" pitchFamily="49" charset="0"/>
              </a:rPr>
              <a:t>: 25, </a:t>
            </a:r>
            <a:r>
              <a:rPr lang="en-US" sz="2800" dirty="0" smtClean="0">
                <a:latin typeface="Consolas" panose="020B0609020204030204" pitchFamily="49" charset="0"/>
                <a:cs typeface="Consolas" panose="020B0609020204030204" pitchFamily="49" charset="0"/>
              </a:rPr>
              <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   </a:t>
            </a:r>
            <a:r>
              <a:rPr lang="en-US" sz="2800" b="1" dirty="0" smtClean="0">
                <a:latin typeface="Consolas" panose="020B0609020204030204" pitchFamily="49" charset="0"/>
                <a:cs typeface="Consolas" panose="020B0609020204030204" pitchFamily="49" charset="0"/>
              </a:rPr>
              <a:t>"</a:t>
            </a:r>
            <a:r>
              <a:rPr lang="en-US" sz="2800" b="1" dirty="0">
                <a:latin typeface="Consolas" panose="020B0609020204030204" pitchFamily="49" charset="0"/>
                <a:cs typeface="Consolas" panose="020B0609020204030204" pitchFamily="49" charset="0"/>
              </a:rPr>
              <a:t>address"</a:t>
            </a:r>
            <a:r>
              <a:rPr lang="en-US" sz="2800" dirty="0">
                <a:latin typeface="Consolas" panose="020B0609020204030204" pitchFamily="49" charset="0"/>
                <a:cs typeface="Consolas" panose="020B0609020204030204" pitchFamily="49" charset="0"/>
              </a:rPr>
              <a:t>: { </a:t>
            </a:r>
            <a:br>
              <a:rPr lang="en-US" sz="2800" dirty="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      </a:t>
            </a:r>
            <a:r>
              <a:rPr lang="en-US" sz="2800" b="1" dirty="0" smtClean="0">
                <a:latin typeface="Consolas" panose="020B0609020204030204" pitchFamily="49" charset="0"/>
                <a:cs typeface="Consolas" panose="020B0609020204030204" pitchFamily="49" charset="0"/>
              </a:rPr>
              <a:t>"</a:t>
            </a:r>
            <a:r>
              <a:rPr lang="en-US" sz="2800" b="1" dirty="0" err="1">
                <a:latin typeface="Consolas" panose="020B0609020204030204" pitchFamily="49" charset="0"/>
                <a:cs typeface="Consolas" panose="020B0609020204030204" pitchFamily="49" charset="0"/>
              </a:rPr>
              <a:t>streetAddress</a:t>
            </a:r>
            <a:r>
              <a:rPr lang="en-US" sz="2800" b="1" dirty="0">
                <a:latin typeface="Consolas" panose="020B0609020204030204" pitchFamily="49" charset="0"/>
                <a:cs typeface="Consolas" panose="020B0609020204030204" pitchFamily="49" charset="0"/>
              </a:rPr>
              <a:t>"</a:t>
            </a:r>
            <a:r>
              <a:rPr lang="en-US" sz="2800" dirty="0">
                <a:latin typeface="Consolas" panose="020B0609020204030204" pitchFamily="49" charset="0"/>
                <a:cs typeface="Consolas" panose="020B0609020204030204" pitchFamily="49" charset="0"/>
              </a:rPr>
              <a:t>: "21 2nd Street", </a:t>
            </a:r>
            <a:r>
              <a:rPr lang="en-US" sz="2800" dirty="0" smtClean="0">
                <a:latin typeface="Consolas" panose="020B0609020204030204" pitchFamily="49" charset="0"/>
                <a:cs typeface="Consolas" panose="020B0609020204030204" pitchFamily="49" charset="0"/>
              </a:rPr>
              <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      </a:t>
            </a:r>
            <a:r>
              <a:rPr lang="en-US" sz="2800" b="1" dirty="0" smtClean="0">
                <a:latin typeface="Consolas" panose="020B0609020204030204" pitchFamily="49" charset="0"/>
                <a:cs typeface="Consolas" panose="020B0609020204030204" pitchFamily="49" charset="0"/>
              </a:rPr>
              <a:t>"</a:t>
            </a:r>
            <a:r>
              <a:rPr lang="en-US" sz="2800" b="1" dirty="0">
                <a:latin typeface="Consolas" panose="020B0609020204030204" pitchFamily="49" charset="0"/>
                <a:cs typeface="Consolas" panose="020B0609020204030204" pitchFamily="49" charset="0"/>
              </a:rPr>
              <a:t>city"</a:t>
            </a:r>
            <a:r>
              <a:rPr lang="en-US" sz="2800" dirty="0">
                <a:latin typeface="Consolas" panose="020B0609020204030204" pitchFamily="49" charset="0"/>
                <a:cs typeface="Consolas" panose="020B0609020204030204" pitchFamily="49" charset="0"/>
              </a:rPr>
              <a:t>: "New York", </a:t>
            </a:r>
            <a:r>
              <a:rPr lang="en-US" sz="2800" dirty="0" smtClean="0">
                <a:latin typeface="Consolas" panose="020B0609020204030204" pitchFamily="49" charset="0"/>
                <a:cs typeface="Consolas" panose="020B0609020204030204" pitchFamily="49" charset="0"/>
              </a:rPr>
              <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      </a:t>
            </a:r>
            <a:r>
              <a:rPr lang="en-US" sz="2800" b="1" dirty="0" smtClean="0">
                <a:latin typeface="Consolas" panose="020B0609020204030204" pitchFamily="49" charset="0"/>
                <a:cs typeface="Consolas" panose="020B0609020204030204" pitchFamily="49" charset="0"/>
              </a:rPr>
              <a:t>"</a:t>
            </a:r>
            <a:r>
              <a:rPr lang="en-US" sz="2800" b="1" dirty="0">
                <a:latin typeface="Consolas" panose="020B0609020204030204" pitchFamily="49" charset="0"/>
                <a:cs typeface="Consolas" panose="020B0609020204030204" pitchFamily="49" charset="0"/>
              </a:rPr>
              <a:t>state"</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NY“</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  }, </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  </a:t>
            </a:r>
            <a:r>
              <a:rPr lang="en-US" sz="2800" b="1" dirty="0" smtClean="0">
                <a:latin typeface="Consolas" panose="020B0609020204030204" pitchFamily="49" charset="0"/>
                <a:cs typeface="Consolas" panose="020B0609020204030204" pitchFamily="49" charset="0"/>
              </a:rPr>
              <a:t>"</a:t>
            </a:r>
            <a:r>
              <a:rPr lang="en-US" sz="2800" b="1" dirty="0">
                <a:latin typeface="Consolas" panose="020B0609020204030204" pitchFamily="49" charset="0"/>
                <a:cs typeface="Consolas" panose="020B0609020204030204" pitchFamily="49" charset="0"/>
              </a:rPr>
              <a:t>spouse"</a:t>
            </a:r>
            <a:r>
              <a:rPr lang="en-US" sz="2800" dirty="0">
                <a:latin typeface="Consolas" panose="020B0609020204030204" pitchFamily="49" charset="0"/>
                <a:cs typeface="Consolas" panose="020B0609020204030204" pitchFamily="49" charset="0"/>
              </a:rPr>
              <a:t>: </a:t>
            </a:r>
            <a:r>
              <a:rPr lang="en-US" sz="2800" b="1" dirty="0">
                <a:latin typeface="Consolas" panose="020B0609020204030204" pitchFamily="49" charset="0"/>
                <a:cs typeface="Consolas" panose="020B0609020204030204" pitchFamily="49" charset="0"/>
              </a:rPr>
              <a:t>null</a:t>
            </a:r>
            <a:r>
              <a:rPr lang="en-US" sz="2800" dirty="0">
                <a:latin typeface="Consolas" panose="020B0609020204030204" pitchFamily="49" charset="0"/>
                <a:cs typeface="Consolas" panose="020B0609020204030204" pitchFamily="49" charset="0"/>
              </a:rPr>
              <a:t> </a:t>
            </a:r>
            <a:r>
              <a:rPr lang="en-US" sz="2800" dirty="0" smtClean="0">
                <a:latin typeface="Consolas" panose="020B0609020204030204" pitchFamily="49" charset="0"/>
                <a:cs typeface="Consolas" panose="020B0609020204030204" pitchFamily="49" charset="0"/>
              </a:rPr>
              <a:t/>
            </a:r>
            <a:br>
              <a:rPr lang="en-US" sz="2800" dirty="0" smtClean="0">
                <a:latin typeface="Consolas" panose="020B0609020204030204" pitchFamily="49" charset="0"/>
                <a:cs typeface="Consolas" panose="020B0609020204030204" pitchFamily="49" charset="0"/>
              </a:rPr>
            </a:br>
            <a:r>
              <a:rPr lang="en-US" sz="2800" dirty="0" smtClean="0">
                <a:latin typeface="Consolas" panose="020B0609020204030204" pitchFamily="49" charset="0"/>
                <a:cs typeface="Consolas" panose="020B0609020204030204" pitchFamily="49" charset="0"/>
              </a:rPr>
              <a:t>}</a:t>
            </a:r>
            <a:endParaRPr lang="en-US" sz="2800" dirty="0">
              <a:latin typeface="Consolas" panose="020B0609020204030204" pitchFamily="49" charset="0"/>
              <a:cs typeface="Consolas" panose="020B0609020204030204" pitchFamily="49" charset="0"/>
            </a:endParaRPr>
          </a:p>
        </p:txBody>
      </p:sp>
    </p:spTree>
    <p:extLst>
      <p:ext uri="{BB962C8B-B14F-4D97-AF65-F5344CB8AC3E}">
        <p14:creationId xmlns:p14="http://schemas.microsoft.com/office/powerpoint/2010/main" val="190530748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XML and JSON</a:t>
            </a:r>
            <a:endParaRPr lang="en-US" dirty="0"/>
          </a:p>
        </p:txBody>
      </p:sp>
      <p:sp>
        <p:nvSpPr>
          <p:cNvPr id="3" name="Content Placeholder 2"/>
          <p:cNvSpPr>
            <a:spLocks noGrp="1"/>
          </p:cNvSpPr>
          <p:nvPr>
            <p:ph idx="1"/>
          </p:nvPr>
        </p:nvSpPr>
        <p:spPr>
          <a:xfrm>
            <a:off x="609600" y="1219200"/>
            <a:ext cx="8382000" cy="4525963"/>
          </a:xfrm>
        </p:spPr>
        <p:txBody>
          <a:bodyPr/>
          <a:lstStyle/>
          <a:p>
            <a:pPr marL="342900" lvl="1" indent="-342900">
              <a:buFont typeface="Arial" charset="0"/>
              <a:buChar char="•"/>
            </a:pPr>
            <a:r>
              <a:rPr lang="en-US" sz="3000" dirty="0" smtClean="0"/>
              <a:t>Both are functionally equivalent</a:t>
            </a:r>
          </a:p>
          <a:p>
            <a:pPr marL="742950" lvl="2" indent="-342900"/>
            <a:r>
              <a:rPr lang="en-US" sz="2600" dirty="0" smtClean="0"/>
              <a:t>Generally</a:t>
            </a:r>
            <a:r>
              <a:rPr lang="en-US" sz="2600" dirty="0"/>
              <a:t>, developers seem to prefer </a:t>
            </a:r>
            <a:r>
              <a:rPr lang="en-US" sz="2600" dirty="0" smtClean="0"/>
              <a:t>JSON</a:t>
            </a:r>
          </a:p>
          <a:p>
            <a:pPr marL="742950" lvl="2" indent="-342900"/>
            <a:r>
              <a:rPr lang="en-US" sz="2600" dirty="0" smtClean="0"/>
              <a:t>Easier to read, more compact</a:t>
            </a:r>
            <a:endParaRPr lang="en-US" sz="2800" dirty="0"/>
          </a:p>
          <a:p>
            <a:pPr marL="342900" lvl="1" indent="-342900">
              <a:buFont typeface="Arial" charset="0"/>
              <a:buChar char="•"/>
            </a:pPr>
            <a:r>
              <a:rPr lang="en-US" sz="3000" dirty="0" smtClean="0"/>
              <a:t>Possible browser support for viewing (debugging)</a:t>
            </a:r>
          </a:p>
          <a:p>
            <a:pPr marL="742950" lvl="2" indent="-342900"/>
            <a:r>
              <a:rPr lang="en-US" sz="2600" dirty="0" smtClean="0"/>
              <a:t>Chrome supports XML but not JSON</a:t>
            </a:r>
          </a:p>
          <a:p>
            <a:pPr marL="742950" lvl="2" indent="-342900"/>
            <a:r>
              <a:rPr lang="en-US" sz="2600" dirty="0">
                <a:hlinkClick r:id="rId3"/>
              </a:rPr>
              <a:t>http://www.w3schools.com/xml/simple.xml</a:t>
            </a:r>
          </a:p>
          <a:p>
            <a:pPr marL="342900" lvl="1" indent="-342900">
              <a:buFont typeface="Arial" charset="0"/>
              <a:buChar char="•"/>
            </a:pPr>
            <a:r>
              <a:rPr lang="en-US" sz="3000" dirty="0" smtClean="0"/>
              <a:t>JSON tools</a:t>
            </a:r>
            <a:endParaRPr lang="en-US" sz="3000" dirty="0" smtClean="0">
              <a:hlinkClick r:id="rId3"/>
            </a:endParaRPr>
          </a:p>
          <a:p>
            <a:pPr marL="742950" lvl="2" indent="-342900"/>
            <a:r>
              <a:rPr lang="en-US" sz="2600" dirty="0" smtClean="0">
                <a:hlinkClick r:id="rId3"/>
              </a:rPr>
              <a:t>http</a:t>
            </a:r>
            <a:r>
              <a:rPr lang="en-US" sz="2600" dirty="0">
                <a:hlinkClick r:id="rId3"/>
              </a:rPr>
              <a:t>://jsonviewer.stack.hu</a:t>
            </a:r>
            <a:r>
              <a:rPr lang="en-US" sz="2600" dirty="0" smtClean="0">
                <a:hlinkClick r:id="rId3"/>
              </a:rPr>
              <a:t>/</a:t>
            </a:r>
            <a:r>
              <a:rPr lang="en-US" sz="2600" dirty="0" smtClean="0"/>
              <a:t> </a:t>
            </a:r>
          </a:p>
          <a:p>
            <a:pPr marL="742950" lvl="2" indent="-342900"/>
            <a:r>
              <a:rPr lang="en-US" sz="2600" dirty="0">
                <a:hlinkClick r:id="rId4"/>
              </a:rPr>
              <a:t>https://jsonformatter.curiousconcept.com</a:t>
            </a:r>
            <a:r>
              <a:rPr lang="en-US" sz="2600" dirty="0" smtClean="0">
                <a:hlinkClick r:id="rId4"/>
              </a:rPr>
              <a:t>/</a:t>
            </a:r>
            <a:r>
              <a:rPr lang="en-US" sz="2600" dirty="0" smtClean="0"/>
              <a:t> </a:t>
            </a:r>
          </a:p>
          <a:p>
            <a:pPr marL="342900" lvl="1" indent="-342900"/>
            <a:r>
              <a:rPr lang="en-US" sz="2800" dirty="0" smtClean="0"/>
              <a:t>Your experiences with XML and JSON?</a:t>
            </a:r>
          </a:p>
        </p:txBody>
      </p:sp>
    </p:spTree>
    <p:extLst>
      <p:ext uri="{BB962C8B-B14F-4D97-AF65-F5344CB8AC3E}">
        <p14:creationId xmlns:p14="http://schemas.microsoft.com/office/powerpoint/2010/main" val="3629851715"/>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Have Higher Interactivity?</a:t>
            </a:r>
            <a:endParaRPr lang="en-US" dirty="0"/>
          </a:p>
        </p:txBody>
      </p:sp>
      <p:sp>
        <p:nvSpPr>
          <p:cNvPr id="3" name="Content Placeholder 2"/>
          <p:cNvSpPr>
            <a:spLocks noGrp="1"/>
          </p:cNvSpPr>
          <p:nvPr>
            <p:ph idx="1"/>
          </p:nvPr>
        </p:nvSpPr>
        <p:spPr/>
        <p:txBody>
          <a:bodyPr/>
          <a:lstStyle/>
          <a:p>
            <a:r>
              <a:rPr lang="en-US" dirty="0"/>
              <a:t>How to have higher interactivity?</a:t>
            </a:r>
          </a:p>
          <a:p>
            <a:r>
              <a:rPr lang="en-US" dirty="0" smtClean="0"/>
              <a:t>AJAX</a:t>
            </a:r>
          </a:p>
          <a:p>
            <a:pPr lvl="1"/>
            <a:r>
              <a:rPr lang="en-US" u="sng" dirty="0" smtClean="0"/>
              <a:t>A</a:t>
            </a:r>
            <a:r>
              <a:rPr lang="en-US" dirty="0" smtClean="0"/>
              <a:t>synchronous </a:t>
            </a:r>
            <a:r>
              <a:rPr lang="en-US" u="sng" dirty="0" smtClean="0"/>
              <a:t>J</a:t>
            </a:r>
            <a:r>
              <a:rPr lang="en-US" dirty="0" smtClean="0"/>
              <a:t>avaScript </a:t>
            </a:r>
            <a:r>
              <a:rPr lang="en-US" u="sng" dirty="0" smtClean="0"/>
              <a:t>A</a:t>
            </a:r>
            <a:r>
              <a:rPr lang="en-US" dirty="0" smtClean="0"/>
              <a:t>nd </a:t>
            </a:r>
            <a:r>
              <a:rPr lang="en-US" u="sng" dirty="0" smtClean="0"/>
              <a:t>X</a:t>
            </a:r>
            <a:r>
              <a:rPr lang="en-US" dirty="0" smtClean="0"/>
              <a:t>ML</a:t>
            </a:r>
            <a:endParaRPr lang="en-US" dirty="0"/>
          </a:p>
          <a:p>
            <a:pPr lvl="1"/>
            <a:r>
              <a:rPr lang="en-US" dirty="0" smtClean="0"/>
              <a:t>Get </a:t>
            </a:r>
            <a:r>
              <a:rPr lang="en-US" dirty="0"/>
              <a:t>content from remote web </a:t>
            </a:r>
            <a:r>
              <a:rPr lang="en-US" dirty="0" smtClean="0"/>
              <a:t>server (JSON or XML)</a:t>
            </a:r>
            <a:endParaRPr lang="en-US" dirty="0"/>
          </a:p>
          <a:p>
            <a:pPr lvl="1"/>
            <a:r>
              <a:rPr lang="en-US" dirty="0" smtClean="0"/>
              <a:t>Insert </a:t>
            </a:r>
            <a:r>
              <a:rPr lang="en-US" dirty="0"/>
              <a:t>/ update the </a:t>
            </a:r>
            <a:r>
              <a:rPr lang="en-US" dirty="0" smtClean="0"/>
              <a:t>DOM based on this content</a:t>
            </a:r>
            <a:endParaRPr lang="en-US" dirty="0"/>
          </a:p>
          <a:p>
            <a:r>
              <a:rPr lang="en-US" dirty="0" smtClean="0"/>
              <a:t>Example</a:t>
            </a:r>
          </a:p>
          <a:p>
            <a:pPr lvl="1"/>
            <a:r>
              <a:rPr lang="en-US" dirty="0">
                <a:hlinkClick r:id="rId2"/>
              </a:rPr>
              <a:t>https://</a:t>
            </a:r>
            <a:r>
              <a:rPr lang="en-US" dirty="0" smtClean="0">
                <a:hlinkClick r:id="rId2"/>
              </a:rPr>
              <a:t>www.w3schools.com/jquery/ajax_ajax.asp</a:t>
            </a:r>
            <a:endParaRPr lang="en-US" dirty="0" smtClean="0"/>
          </a:p>
          <a:p>
            <a:pPr lvl="1"/>
            <a:r>
              <a:rPr lang="en-US" dirty="0" smtClean="0"/>
              <a:t>Relatively easy to do, especially with </a:t>
            </a:r>
            <a:r>
              <a:rPr lang="en-US" dirty="0" err="1" smtClean="0"/>
              <a:t>Jquery</a:t>
            </a:r>
            <a:endParaRPr lang="en-US" dirty="0" smtClean="0"/>
          </a:p>
          <a:p>
            <a:pPr lvl="1"/>
            <a:r>
              <a:rPr lang="en-US" dirty="0" smtClean="0"/>
              <a:t>A lot more of this in labs</a:t>
            </a:r>
            <a:endParaRPr lang="en-US" dirty="0"/>
          </a:p>
        </p:txBody>
      </p:sp>
    </p:spTree>
    <p:extLst>
      <p:ext uri="{BB962C8B-B14F-4D97-AF65-F5344CB8AC3E}">
        <p14:creationId xmlns:p14="http://schemas.microsoft.com/office/powerpoint/2010/main" val="2987810407"/>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Web Architecture Diagram</a:t>
            </a:r>
            <a:endParaRPr lang="en-US" dirty="0"/>
          </a:p>
        </p:txBody>
      </p:sp>
      <p:sp>
        <p:nvSpPr>
          <p:cNvPr id="4" name="Rectangle 3"/>
          <p:cNvSpPr/>
          <p:nvPr/>
        </p:nvSpPr>
        <p:spPr>
          <a:xfrm>
            <a:off x="457200" y="2408238"/>
            <a:ext cx="1752600" cy="2773362"/>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000" dirty="0" smtClean="0">
                <a:solidFill>
                  <a:schemeClr val="tx1"/>
                </a:solidFill>
              </a:rPr>
              <a:t>Web</a:t>
            </a:r>
          </a:p>
          <a:p>
            <a:pPr algn="ctr"/>
            <a:r>
              <a:rPr lang="en-US" sz="3000" dirty="0" smtClean="0">
                <a:solidFill>
                  <a:schemeClr val="tx1"/>
                </a:solidFill>
              </a:rPr>
              <a:t>Browser</a:t>
            </a:r>
            <a:endParaRPr lang="en-US" sz="3000" dirty="0">
              <a:solidFill>
                <a:schemeClr val="tx1"/>
              </a:solidFill>
            </a:endParaRPr>
          </a:p>
        </p:txBody>
      </p:sp>
      <p:sp>
        <p:nvSpPr>
          <p:cNvPr id="5" name="Rectangle 4"/>
          <p:cNvSpPr/>
          <p:nvPr/>
        </p:nvSpPr>
        <p:spPr>
          <a:xfrm>
            <a:off x="5715000" y="2408238"/>
            <a:ext cx="3048000" cy="2773362"/>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3000" dirty="0" smtClean="0">
                <a:solidFill>
                  <a:schemeClr val="tx1"/>
                </a:solidFill>
              </a:rPr>
              <a:t>Server</a:t>
            </a:r>
            <a:endParaRPr lang="en-US" sz="3000" dirty="0">
              <a:solidFill>
                <a:schemeClr val="tx1"/>
              </a:solidFill>
            </a:endParaRPr>
          </a:p>
        </p:txBody>
      </p:sp>
      <p:cxnSp>
        <p:nvCxnSpPr>
          <p:cNvPr id="6" name="Straight Arrow Connector 5"/>
          <p:cNvCxnSpPr/>
          <p:nvPr/>
        </p:nvCxnSpPr>
        <p:spPr>
          <a:xfrm>
            <a:off x="2362200" y="29416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286000" y="36274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Cloud 7"/>
          <p:cNvSpPr/>
          <p:nvPr/>
        </p:nvSpPr>
        <p:spPr>
          <a:xfrm>
            <a:off x="2895600" y="2332038"/>
            <a:ext cx="2133600" cy="2133600"/>
          </a:xfrm>
          <a:prstGeom prst="cloud">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sp>
        <p:nvSpPr>
          <p:cNvPr id="9" name="Rectangle 8"/>
          <p:cNvSpPr/>
          <p:nvPr/>
        </p:nvSpPr>
        <p:spPr>
          <a:xfrm>
            <a:off x="2476500" y="3856038"/>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HTML</a:t>
            </a:r>
            <a:endParaRPr lang="en-US" sz="3000" dirty="0">
              <a:solidFill>
                <a:schemeClr val="tx1"/>
              </a:solidFill>
            </a:endParaRPr>
          </a:p>
        </p:txBody>
      </p:sp>
      <p:sp>
        <p:nvSpPr>
          <p:cNvPr id="10" name="Rectangle 9"/>
          <p:cNvSpPr/>
          <p:nvPr/>
        </p:nvSpPr>
        <p:spPr>
          <a:xfrm>
            <a:off x="2476500" y="1951038"/>
            <a:ext cx="1371600" cy="762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URL</a:t>
            </a:r>
            <a:endParaRPr lang="en-US" sz="3000" dirty="0">
              <a:solidFill>
                <a:schemeClr val="tx1"/>
              </a:solidFill>
            </a:endParaRPr>
          </a:p>
        </p:txBody>
      </p:sp>
      <p:sp>
        <p:nvSpPr>
          <p:cNvPr id="11" name="Can 10"/>
          <p:cNvSpPr/>
          <p:nvPr/>
        </p:nvSpPr>
        <p:spPr>
          <a:xfrm>
            <a:off x="7353300" y="5380038"/>
            <a:ext cx="1676400" cy="1401762"/>
          </a:xfrm>
          <a:prstGeom prst="can">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Database</a:t>
            </a:r>
            <a:endParaRPr lang="en-US" sz="3000" dirty="0">
              <a:solidFill>
                <a:schemeClr val="tx1"/>
              </a:solidFill>
            </a:endParaRPr>
          </a:p>
        </p:txBody>
      </p:sp>
      <p:cxnSp>
        <p:nvCxnSpPr>
          <p:cNvPr id="12" name="Straight Connector 11"/>
          <p:cNvCxnSpPr/>
          <p:nvPr/>
        </p:nvCxnSpPr>
        <p:spPr>
          <a:xfrm>
            <a:off x="8915400" y="3764280"/>
            <a:ext cx="0" cy="1859121"/>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248400" y="44884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Linux</a:t>
            </a:r>
            <a:endParaRPr lang="en-US" sz="2800" dirty="0">
              <a:solidFill>
                <a:schemeClr val="tx1"/>
              </a:solidFill>
            </a:endParaRPr>
          </a:p>
        </p:txBody>
      </p:sp>
      <p:sp>
        <p:nvSpPr>
          <p:cNvPr id="14" name="Rectangle 13"/>
          <p:cNvSpPr/>
          <p:nvPr/>
        </p:nvSpPr>
        <p:spPr>
          <a:xfrm>
            <a:off x="6248400" y="3947796"/>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Apache</a:t>
            </a:r>
            <a:endParaRPr lang="en-US" sz="2800" dirty="0">
              <a:solidFill>
                <a:schemeClr val="tx1"/>
              </a:solidFill>
            </a:endParaRPr>
          </a:p>
        </p:txBody>
      </p:sp>
      <p:sp>
        <p:nvSpPr>
          <p:cNvPr id="15" name="Rectangle 14"/>
          <p:cNvSpPr/>
          <p:nvPr/>
        </p:nvSpPr>
        <p:spPr>
          <a:xfrm>
            <a:off x="6248400" y="34216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MySQL</a:t>
            </a:r>
            <a:endParaRPr lang="en-US" sz="2800" dirty="0">
              <a:solidFill>
                <a:schemeClr val="tx1"/>
              </a:solidFill>
            </a:endParaRPr>
          </a:p>
        </p:txBody>
      </p:sp>
      <p:sp>
        <p:nvSpPr>
          <p:cNvPr id="16" name="Rectangle 15"/>
          <p:cNvSpPr/>
          <p:nvPr/>
        </p:nvSpPr>
        <p:spPr>
          <a:xfrm>
            <a:off x="6248400" y="28882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PHP</a:t>
            </a:r>
            <a:endParaRPr lang="en-US" sz="2800" dirty="0">
              <a:solidFill>
                <a:schemeClr val="tx1"/>
              </a:solidFill>
            </a:endParaRPr>
          </a:p>
        </p:txBody>
      </p:sp>
      <p:cxnSp>
        <p:nvCxnSpPr>
          <p:cNvPr id="17" name="Straight Connector 16"/>
          <p:cNvCxnSpPr/>
          <p:nvPr/>
        </p:nvCxnSpPr>
        <p:spPr>
          <a:xfrm flipH="1">
            <a:off x="8305800" y="3764280"/>
            <a:ext cx="609600"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476500" y="4343400"/>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CSS</a:t>
            </a:r>
            <a:endParaRPr lang="en-US" sz="3000" dirty="0">
              <a:solidFill>
                <a:schemeClr val="tx1"/>
              </a:solidFill>
            </a:endParaRPr>
          </a:p>
        </p:txBody>
      </p:sp>
      <p:sp>
        <p:nvSpPr>
          <p:cNvPr id="19" name="Rectangle 18"/>
          <p:cNvSpPr/>
          <p:nvPr/>
        </p:nvSpPr>
        <p:spPr>
          <a:xfrm>
            <a:off x="2476500" y="4876800"/>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JS</a:t>
            </a:r>
            <a:endParaRPr lang="en-US" sz="3000" dirty="0">
              <a:solidFill>
                <a:schemeClr val="tx1"/>
              </a:solidFill>
            </a:endParaRPr>
          </a:p>
        </p:txBody>
      </p:sp>
      <p:sp>
        <p:nvSpPr>
          <p:cNvPr id="20" name="Rectangle 19"/>
          <p:cNvSpPr/>
          <p:nvPr/>
        </p:nvSpPr>
        <p:spPr>
          <a:xfrm>
            <a:off x="2476500" y="5410200"/>
            <a:ext cx="1485900" cy="533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Cookies</a:t>
            </a:r>
            <a:endParaRPr lang="en-US" sz="3000" dirty="0">
              <a:solidFill>
                <a:schemeClr val="tx1"/>
              </a:solidFill>
            </a:endParaRPr>
          </a:p>
        </p:txBody>
      </p:sp>
      <p:sp>
        <p:nvSpPr>
          <p:cNvPr id="21" name="Rectangle 20"/>
          <p:cNvSpPr/>
          <p:nvPr/>
        </p:nvSpPr>
        <p:spPr>
          <a:xfrm>
            <a:off x="106680" y="3848736"/>
            <a:ext cx="1981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CSS support</a:t>
            </a:r>
            <a:endParaRPr lang="en-US" sz="2800" dirty="0">
              <a:solidFill>
                <a:schemeClr val="tx1"/>
              </a:solidFill>
            </a:endParaRPr>
          </a:p>
        </p:txBody>
      </p:sp>
      <p:sp>
        <p:nvSpPr>
          <p:cNvPr id="22" name="Rectangle 21"/>
          <p:cNvSpPr/>
          <p:nvPr/>
        </p:nvSpPr>
        <p:spPr>
          <a:xfrm>
            <a:off x="106680" y="4397376"/>
            <a:ext cx="1981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JS support</a:t>
            </a:r>
            <a:endParaRPr lang="en-US" sz="2800" dirty="0">
              <a:solidFill>
                <a:schemeClr val="tx1"/>
              </a:solidFill>
            </a:endParaRPr>
          </a:p>
        </p:txBody>
      </p:sp>
      <p:sp>
        <p:nvSpPr>
          <p:cNvPr id="23" name="Rectangle 22"/>
          <p:cNvSpPr/>
          <p:nvPr/>
        </p:nvSpPr>
        <p:spPr>
          <a:xfrm>
            <a:off x="5715000" y="1219200"/>
            <a:ext cx="3048000" cy="944562"/>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000" dirty="0" smtClean="0">
                <a:solidFill>
                  <a:schemeClr val="tx1"/>
                </a:solidFill>
              </a:rPr>
              <a:t>CMS front-end</a:t>
            </a:r>
            <a:endParaRPr lang="en-US" sz="3000" dirty="0">
              <a:solidFill>
                <a:schemeClr val="tx1"/>
              </a:solidFill>
            </a:endParaRPr>
          </a:p>
        </p:txBody>
      </p:sp>
      <p:cxnSp>
        <p:nvCxnSpPr>
          <p:cNvPr id="24" name="Straight Connector 23"/>
          <p:cNvCxnSpPr>
            <a:stCxn id="23" idx="2"/>
            <a:endCxn id="5" idx="0"/>
          </p:cNvCxnSpPr>
          <p:nvPr/>
        </p:nvCxnSpPr>
        <p:spPr>
          <a:xfrm>
            <a:off x="7239000" y="2163762"/>
            <a:ext cx="0" cy="244476"/>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4244340" y="1650623"/>
            <a:ext cx="1175823" cy="1069876"/>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000" dirty="0" smtClean="0">
                <a:solidFill>
                  <a:schemeClr val="tx1"/>
                </a:solidFill>
              </a:rPr>
              <a:t>CDN Servers</a:t>
            </a:r>
            <a:endParaRPr lang="en-US" sz="2000" dirty="0">
              <a:solidFill>
                <a:schemeClr val="tx1"/>
              </a:solidFill>
            </a:endParaRPr>
          </a:p>
        </p:txBody>
      </p:sp>
      <p:sp>
        <p:nvSpPr>
          <p:cNvPr id="28" name="Rectangle 27"/>
          <p:cNvSpPr/>
          <p:nvPr/>
        </p:nvSpPr>
        <p:spPr>
          <a:xfrm>
            <a:off x="5234940" y="3947796"/>
            <a:ext cx="937260" cy="1081404"/>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REST </a:t>
            </a:r>
          </a:p>
          <a:p>
            <a:r>
              <a:rPr lang="en-US" sz="2800" dirty="0" smtClean="0">
                <a:solidFill>
                  <a:schemeClr val="tx1"/>
                </a:solidFill>
              </a:rPr>
              <a:t>APIs</a:t>
            </a:r>
            <a:endParaRPr lang="en-US" sz="2800" dirty="0">
              <a:solidFill>
                <a:schemeClr val="tx1"/>
              </a:solidFill>
            </a:endParaRPr>
          </a:p>
        </p:txBody>
      </p:sp>
    </p:spTree>
    <p:extLst>
      <p:ext uri="{BB962C8B-B14F-4D97-AF65-F5344CB8AC3E}">
        <p14:creationId xmlns:p14="http://schemas.microsoft.com/office/powerpoint/2010/main" val="1029055983"/>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 name="Rectangle 44"/>
          <p:cNvSpPr/>
          <p:nvPr/>
        </p:nvSpPr>
        <p:spPr>
          <a:xfrm>
            <a:off x="3276599" y="5334000"/>
            <a:ext cx="2362201" cy="1523999"/>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3000" dirty="0" smtClean="0">
                <a:solidFill>
                  <a:schemeClr val="tx1"/>
                </a:solidFill>
              </a:rPr>
              <a:t>Tracking, APIs</a:t>
            </a:r>
            <a:endParaRPr lang="en-US" sz="3000" dirty="0">
              <a:solidFill>
                <a:schemeClr val="tx1"/>
              </a:solidFill>
            </a:endParaRPr>
          </a:p>
        </p:txBody>
      </p:sp>
      <p:sp>
        <p:nvSpPr>
          <p:cNvPr id="4" name="Rectangle 3"/>
          <p:cNvSpPr/>
          <p:nvPr/>
        </p:nvSpPr>
        <p:spPr>
          <a:xfrm>
            <a:off x="457200" y="2484438"/>
            <a:ext cx="1752600" cy="3371692"/>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000" dirty="0" smtClean="0">
                <a:solidFill>
                  <a:schemeClr val="tx1"/>
                </a:solidFill>
              </a:rPr>
              <a:t>Web</a:t>
            </a:r>
          </a:p>
          <a:p>
            <a:pPr algn="ctr"/>
            <a:r>
              <a:rPr lang="en-US" sz="3000" dirty="0" smtClean="0">
                <a:solidFill>
                  <a:schemeClr val="tx1"/>
                </a:solidFill>
              </a:rPr>
              <a:t>Browser</a:t>
            </a:r>
            <a:endParaRPr lang="en-US" sz="3000" dirty="0">
              <a:solidFill>
                <a:schemeClr val="tx1"/>
              </a:solidFill>
            </a:endParaRPr>
          </a:p>
        </p:txBody>
      </p:sp>
      <p:sp>
        <p:nvSpPr>
          <p:cNvPr id="5" name="Rectangle 4"/>
          <p:cNvSpPr/>
          <p:nvPr/>
        </p:nvSpPr>
        <p:spPr>
          <a:xfrm>
            <a:off x="5715000" y="2484438"/>
            <a:ext cx="3048000" cy="2773362"/>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3000" dirty="0" smtClean="0">
                <a:solidFill>
                  <a:schemeClr val="tx1"/>
                </a:solidFill>
              </a:rPr>
              <a:t>Server</a:t>
            </a:r>
            <a:endParaRPr lang="en-US" sz="3000" dirty="0">
              <a:solidFill>
                <a:schemeClr val="tx1"/>
              </a:solidFill>
            </a:endParaRPr>
          </a:p>
        </p:txBody>
      </p:sp>
      <p:cxnSp>
        <p:nvCxnSpPr>
          <p:cNvPr id="6" name="Straight Arrow Connector 5"/>
          <p:cNvCxnSpPr/>
          <p:nvPr/>
        </p:nvCxnSpPr>
        <p:spPr>
          <a:xfrm>
            <a:off x="2362200" y="27130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2286000" y="3398838"/>
            <a:ext cx="3276600" cy="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
        <p:nvSpPr>
          <p:cNvPr id="8" name="Cloud 7"/>
          <p:cNvSpPr/>
          <p:nvPr/>
        </p:nvSpPr>
        <p:spPr>
          <a:xfrm>
            <a:off x="2895600" y="2103438"/>
            <a:ext cx="2133600" cy="2133600"/>
          </a:xfrm>
          <a:prstGeom prst="cloud">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b="1" dirty="0" smtClean="0">
                <a:solidFill>
                  <a:schemeClr val="tx1"/>
                </a:solidFill>
              </a:rPr>
              <a:t>Internet</a:t>
            </a:r>
            <a:endParaRPr lang="en-US" sz="2400" b="1" dirty="0">
              <a:solidFill>
                <a:schemeClr val="tx1"/>
              </a:solidFill>
            </a:endParaRPr>
          </a:p>
        </p:txBody>
      </p:sp>
      <p:sp>
        <p:nvSpPr>
          <p:cNvPr id="9" name="Rectangle 8"/>
          <p:cNvSpPr/>
          <p:nvPr/>
        </p:nvSpPr>
        <p:spPr>
          <a:xfrm>
            <a:off x="2476500" y="3657600"/>
            <a:ext cx="1485900" cy="381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HTML</a:t>
            </a:r>
            <a:endParaRPr lang="en-US" sz="2400" dirty="0">
              <a:solidFill>
                <a:schemeClr val="tx1"/>
              </a:solidFill>
            </a:endParaRPr>
          </a:p>
        </p:txBody>
      </p:sp>
      <p:sp>
        <p:nvSpPr>
          <p:cNvPr id="10" name="Rectangle 9"/>
          <p:cNvSpPr/>
          <p:nvPr/>
        </p:nvSpPr>
        <p:spPr>
          <a:xfrm>
            <a:off x="2476500" y="2057400"/>
            <a:ext cx="1371600" cy="427038"/>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URL</a:t>
            </a:r>
            <a:endParaRPr lang="en-US" sz="2400" dirty="0">
              <a:solidFill>
                <a:schemeClr val="tx1"/>
              </a:solidFill>
            </a:endParaRPr>
          </a:p>
        </p:txBody>
      </p:sp>
      <p:sp>
        <p:nvSpPr>
          <p:cNvPr id="11" name="Can 10"/>
          <p:cNvSpPr/>
          <p:nvPr/>
        </p:nvSpPr>
        <p:spPr>
          <a:xfrm>
            <a:off x="7353300" y="5380038"/>
            <a:ext cx="1676400" cy="1401762"/>
          </a:xfrm>
          <a:prstGeom prst="can">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3000" dirty="0" smtClean="0">
                <a:solidFill>
                  <a:schemeClr val="tx1"/>
                </a:solidFill>
              </a:rPr>
              <a:t>Database</a:t>
            </a:r>
            <a:endParaRPr lang="en-US" sz="3000" dirty="0">
              <a:solidFill>
                <a:schemeClr val="tx1"/>
              </a:solidFill>
            </a:endParaRPr>
          </a:p>
        </p:txBody>
      </p:sp>
      <p:cxnSp>
        <p:nvCxnSpPr>
          <p:cNvPr id="12" name="Straight Connector 11"/>
          <p:cNvCxnSpPr/>
          <p:nvPr/>
        </p:nvCxnSpPr>
        <p:spPr>
          <a:xfrm>
            <a:off x="8915400" y="3840480"/>
            <a:ext cx="0" cy="1554321"/>
          </a:xfrm>
          <a:prstGeom prst="line">
            <a:avLst/>
          </a:prstGeom>
        </p:spPr>
        <p:style>
          <a:lnRef idx="2">
            <a:schemeClr val="accent1"/>
          </a:lnRef>
          <a:fillRef idx="0">
            <a:schemeClr val="accent1"/>
          </a:fillRef>
          <a:effectRef idx="1">
            <a:schemeClr val="accent1"/>
          </a:effectRef>
          <a:fontRef idx="minor">
            <a:schemeClr val="tx1"/>
          </a:fontRef>
        </p:style>
      </p:cxnSp>
      <p:sp>
        <p:nvSpPr>
          <p:cNvPr id="13" name="Rectangle 12"/>
          <p:cNvSpPr/>
          <p:nvPr/>
        </p:nvSpPr>
        <p:spPr>
          <a:xfrm>
            <a:off x="6248400" y="45646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Linux</a:t>
            </a:r>
            <a:endParaRPr lang="en-US" sz="2800" dirty="0">
              <a:solidFill>
                <a:schemeClr val="tx1"/>
              </a:solidFill>
            </a:endParaRPr>
          </a:p>
        </p:txBody>
      </p:sp>
      <p:sp>
        <p:nvSpPr>
          <p:cNvPr id="14" name="Rectangle 13"/>
          <p:cNvSpPr/>
          <p:nvPr/>
        </p:nvSpPr>
        <p:spPr>
          <a:xfrm>
            <a:off x="6248400" y="4023996"/>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Apache</a:t>
            </a:r>
            <a:endParaRPr lang="en-US" sz="2800" dirty="0">
              <a:solidFill>
                <a:schemeClr val="tx1"/>
              </a:solidFill>
            </a:endParaRPr>
          </a:p>
        </p:txBody>
      </p:sp>
      <p:sp>
        <p:nvSpPr>
          <p:cNvPr id="15" name="Rectangle 14"/>
          <p:cNvSpPr/>
          <p:nvPr/>
        </p:nvSpPr>
        <p:spPr>
          <a:xfrm>
            <a:off x="6248400" y="34978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MySQL</a:t>
            </a:r>
            <a:endParaRPr lang="en-US" sz="2800" dirty="0">
              <a:solidFill>
                <a:schemeClr val="tx1"/>
              </a:solidFill>
            </a:endParaRPr>
          </a:p>
        </p:txBody>
      </p:sp>
      <p:sp>
        <p:nvSpPr>
          <p:cNvPr id="16" name="Rectangle 15"/>
          <p:cNvSpPr/>
          <p:nvPr/>
        </p:nvSpPr>
        <p:spPr>
          <a:xfrm>
            <a:off x="6248400" y="2964498"/>
            <a:ext cx="2362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PHP</a:t>
            </a:r>
            <a:endParaRPr lang="en-US" sz="2800" dirty="0">
              <a:solidFill>
                <a:schemeClr val="tx1"/>
              </a:solidFill>
            </a:endParaRPr>
          </a:p>
        </p:txBody>
      </p:sp>
      <p:cxnSp>
        <p:nvCxnSpPr>
          <p:cNvPr id="17" name="Straight Connector 16"/>
          <p:cNvCxnSpPr/>
          <p:nvPr/>
        </p:nvCxnSpPr>
        <p:spPr>
          <a:xfrm flipH="1">
            <a:off x="8305800" y="3840480"/>
            <a:ext cx="609600" cy="0"/>
          </a:xfrm>
          <a:prstGeom prst="line">
            <a:avLst/>
          </a:prstGeom>
        </p:spPr>
        <p:style>
          <a:lnRef idx="2">
            <a:schemeClr val="accent1"/>
          </a:lnRef>
          <a:fillRef idx="0">
            <a:schemeClr val="accent1"/>
          </a:fillRef>
          <a:effectRef idx="1">
            <a:schemeClr val="accent1"/>
          </a:effectRef>
          <a:fontRef idx="minor">
            <a:schemeClr val="tx1"/>
          </a:fontRef>
        </p:style>
      </p:cxnSp>
      <p:sp>
        <p:nvSpPr>
          <p:cNvPr id="18" name="Rectangle 17"/>
          <p:cNvSpPr/>
          <p:nvPr/>
        </p:nvSpPr>
        <p:spPr>
          <a:xfrm>
            <a:off x="2476500" y="4038600"/>
            <a:ext cx="1485900" cy="381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CSS</a:t>
            </a:r>
            <a:endParaRPr lang="en-US" sz="2400" dirty="0">
              <a:solidFill>
                <a:schemeClr val="tx1"/>
              </a:solidFill>
            </a:endParaRPr>
          </a:p>
        </p:txBody>
      </p:sp>
      <p:sp>
        <p:nvSpPr>
          <p:cNvPr id="19" name="Rectangle 18"/>
          <p:cNvSpPr/>
          <p:nvPr/>
        </p:nvSpPr>
        <p:spPr>
          <a:xfrm>
            <a:off x="2476500" y="4419600"/>
            <a:ext cx="1485900" cy="381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JS</a:t>
            </a:r>
            <a:endParaRPr lang="en-US" sz="2400" dirty="0">
              <a:solidFill>
                <a:schemeClr val="tx1"/>
              </a:solidFill>
            </a:endParaRPr>
          </a:p>
        </p:txBody>
      </p:sp>
      <p:sp>
        <p:nvSpPr>
          <p:cNvPr id="20" name="Rectangle 19"/>
          <p:cNvSpPr/>
          <p:nvPr/>
        </p:nvSpPr>
        <p:spPr>
          <a:xfrm>
            <a:off x="2476500" y="4800600"/>
            <a:ext cx="1485900" cy="3810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400" dirty="0" smtClean="0">
                <a:solidFill>
                  <a:schemeClr val="tx1"/>
                </a:solidFill>
              </a:rPr>
              <a:t>Cookies</a:t>
            </a:r>
            <a:endParaRPr lang="en-US" sz="2400" dirty="0">
              <a:solidFill>
                <a:schemeClr val="tx1"/>
              </a:solidFill>
            </a:endParaRPr>
          </a:p>
        </p:txBody>
      </p:sp>
      <p:sp>
        <p:nvSpPr>
          <p:cNvPr id="21" name="Rectangle 20"/>
          <p:cNvSpPr/>
          <p:nvPr/>
        </p:nvSpPr>
        <p:spPr>
          <a:xfrm>
            <a:off x="106680" y="3505200"/>
            <a:ext cx="1981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CSS support</a:t>
            </a:r>
            <a:endParaRPr lang="en-US" sz="2800" dirty="0">
              <a:solidFill>
                <a:schemeClr val="tx1"/>
              </a:solidFill>
            </a:endParaRPr>
          </a:p>
        </p:txBody>
      </p:sp>
      <p:sp>
        <p:nvSpPr>
          <p:cNvPr id="22" name="Rectangle 21"/>
          <p:cNvSpPr/>
          <p:nvPr/>
        </p:nvSpPr>
        <p:spPr>
          <a:xfrm>
            <a:off x="106680" y="4053840"/>
            <a:ext cx="1981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JS support</a:t>
            </a:r>
            <a:endParaRPr lang="en-US" sz="2800" dirty="0">
              <a:solidFill>
                <a:schemeClr val="tx1"/>
              </a:solidFill>
            </a:endParaRPr>
          </a:p>
        </p:txBody>
      </p:sp>
      <p:sp>
        <p:nvSpPr>
          <p:cNvPr id="23" name="Rectangle 22"/>
          <p:cNvSpPr/>
          <p:nvPr/>
        </p:nvSpPr>
        <p:spPr>
          <a:xfrm>
            <a:off x="5715000" y="1600200"/>
            <a:ext cx="3048000" cy="708183"/>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sz="3000" dirty="0" smtClean="0">
                <a:solidFill>
                  <a:schemeClr val="tx1"/>
                </a:solidFill>
              </a:rPr>
              <a:t>CMS front-end</a:t>
            </a:r>
            <a:endParaRPr lang="en-US" sz="3000" dirty="0">
              <a:solidFill>
                <a:schemeClr val="tx1"/>
              </a:solidFill>
            </a:endParaRPr>
          </a:p>
        </p:txBody>
      </p:sp>
      <p:cxnSp>
        <p:nvCxnSpPr>
          <p:cNvPr id="24" name="Straight Connector 23"/>
          <p:cNvCxnSpPr>
            <a:stCxn id="23" idx="2"/>
            <a:endCxn id="5" idx="0"/>
          </p:cNvCxnSpPr>
          <p:nvPr/>
        </p:nvCxnSpPr>
        <p:spPr>
          <a:xfrm>
            <a:off x="7239000" y="2308383"/>
            <a:ext cx="0" cy="176055"/>
          </a:xfrm>
          <a:prstGeom prst="line">
            <a:avLst/>
          </a:prstGeom>
        </p:spPr>
        <p:style>
          <a:lnRef idx="2">
            <a:schemeClr val="accent1"/>
          </a:lnRef>
          <a:fillRef idx="0">
            <a:schemeClr val="accent1"/>
          </a:fillRef>
          <a:effectRef idx="1">
            <a:schemeClr val="accent1"/>
          </a:effectRef>
          <a:fontRef idx="minor">
            <a:schemeClr val="tx1"/>
          </a:fontRef>
        </p:style>
      </p:cxnSp>
      <p:sp>
        <p:nvSpPr>
          <p:cNvPr id="26" name="Rectangle 25"/>
          <p:cNvSpPr/>
          <p:nvPr/>
        </p:nvSpPr>
        <p:spPr>
          <a:xfrm>
            <a:off x="106680" y="4609464"/>
            <a:ext cx="1981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Plugins</a:t>
            </a:r>
            <a:endParaRPr lang="en-US" sz="2800" dirty="0">
              <a:solidFill>
                <a:schemeClr val="tx1"/>
              </a:solidFill>
            </a:endParaRPr>
          </a:p>
        </p:txBody>
      </p:sp>
      <p:sp>
        <p:nvSpPr>
          <p:cNvPr id="27" name="Rectangle 26"/>
          <p:cNvSpPr/>
          <p:nvPr/>
        </p:nvSpPr>
        <p:spPr>
          <a:xfrm>
            <a:off x="106680" y="5142864"/>
            <a:ext cx="1981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100" dirty="0" smtClean="0">
                <a:solidFill>
                  <a:schemeClr val="tx1"/>
                </a:solidFill>
              </a:rPr>
              <a:t>HTML5 / Canvas</a:t>
            </a:r>
            <a:endParaRPr lang="en-US" sz="2100" dirty="0">
              <a:solidFill>
                <a:schemeClr val="tx1"/>
              </a:solidFill>
            </a:endParaRPr>
          </a:p>
        </p:txBody>
      </p:sp>
      <p:pic>
        <p:nvPicPr>
          <p:cNvPr id="20489" name="Picture 9" descr="Image result for google ic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05200" y="5856129"/>
            <a:ext cx="914400" cy="914400"/>
          </a:xfrm>
          <a:prstGeom prst="rect">
            <a:avLst/>
          </a:prstGeom>
          <a:noFill/>
          <a:extLst>
            <a:ext uri="{909E8E84-426E-40DD-AFC4-6F175D3DCCD1}">
              <a14:hiddenFill xmlns:a14="http://schemas.microsoft.com/office/drawing/2010/main">
                <a:solidFill>
                  <a:srgbClr val="FFFFFF"/>
                </a:solidFill>
              </a14:hiddenFill>
            </a:ext>
          </a:extLst>
        </p:spPr>
      </p:pic>
      <p:pic>
        <p:nvPicPr>
          <p:cNvPr id="20491" name="Picture 11" descr="Image result for facebook ico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95800" y="5856129"/>
            <a:ext cx="914400" cy="914400"/>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Straight Connector 36"/>
          <p:cNvCxnSpPr/>
          <p:nvPr/>
        </p:nvCxnSpPr>
        <p:spPr>
          <a:xfrm>
            <a:off x="4572000" y="4259898"/>
            <a:ext cx="304799" cy="1134903"/>
          </a:xfrm>
          <a:prstGeom prst="line">
            <a:avLst/>
          </a:prstGeom>
        </p:spPr>
        <p:style>
          <a:lnRef idx="2">
            <a:schemeClr val="accent1"/>
          </a:lnRef>
          <a:fillRef idx="0">
            <a:schemeClr val="accent1"/>
          </a:fillRef>
          <a:effectRef idx="1">
            <a:schemeClr val="accent1"/>
          </a:effectRef>
          <a:fontRef idx="minor">
            <a:schemeClr val="tx1"/>
          </a:fontRef>
        </p:style>
      </p:cxnSp>
      <p:sp>
        <p:nvSpPr>
          <p:cNvPr id="43" name="Rectangle 42"/>
          <p:cNvSpPr/>
          <p:nvPr/>
        </p:nvSpPr>
        <p:spPr>
          <a:xfrm>
            <a:off x="5170170" y="4023996"/>
            <a:ext cx="937260" cy="1081404"/>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REST </a:t>
            </a:r>
          </a:p>
          <a:p>
            <a:r>
              <a:rPr lang="en-US" sz="2800" dirty="0" smtClean="0">
                <a:solidFill>
                  <a:schemeClr val="tx1"/>
                </a:solidFill>
              </a:rPr>
              <a:t>APIs</a:t>
            </a:r>
            <a:endParaRPr lang="en-US" sz="2800" dirty="0">
              <a:solidFill>
                <a:schemeClr val="tx1"/>
              </a:solidFill>
            </a:endParaRPr>
          </a:p>
        </p:txBody>
      </p:sp>
      <p:pic>
        <p:nvPicPr>
          <p:cNvPr id="20494"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52400" y="76200"/>
            <a:ext cx="1817370" cy="181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 y="228600"/>
            <a:ext cx="1817370" cy="181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 name="Picture 14"/>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74370" y="381000"/>
            <a:ext cx="1817370" cy="181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51" name="Straight Connector 50"/>
          <p:cNvCxnSpPr/>
          <p:nvPr/>
        </p:nvCxnSpPr>
        <p:spPr>
          <a:xfrm>
            <a:off x="2133600" y="1128396"/>
            <a:ext cx="914400" cy="806766"/>
          </a:xfrm>
          <a:prstGeom prst="line">
            <a:avLst/>
          </a:prstGeom>
        </p:spPr>
        <p:style>
          <a:lnRef idx="2">
            <a:schemeClr val="accent1"/>
          </a:lnRef>
          <a:fillRef idx="0">
            <a:schemeClr val="accent1"/>
          </a:fillRef>
          <a:effectRef idx="1">
            <a:schemeClr val="accent1"/>
          </a:effectRef>
          <a:fontRef idx="minor">
            <a:schemeClr val="tx1"/>
          </a:fontRef>
        </p:style>
      </p:cxnSp>
      <p:sp>
        <p:nvSpPr>
          <p:cNvPr id="55" name="Rectangle 54"/>
          <p:cNvSpPr/>
          <p:nvPr/>
        </p:nvSpPr>
        <p:spPr>
          <a:xfrm>
            <a:off x="4267200" y="126525"/>
            <a:ext cx="4114800" cy="1041876"/>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3000" dirty="0" smtClean="0">
                <a:solidFill>
                  <a:schemeClr val="tx1"/>
                </a:solidFill>
              </a:rPr>
              <a:t>Cloud Services</a:t>
            </a:r>
            <a:endParaRPr lang="en-US" sz="3000" dirty="0">
              <a:solidFill>
                <a:schemeClr val="tx1"/>
              </a:solidFill>
            </a:endParaRPr>
          </a:p>
        </p:txBody>
      </p:sp>
      <p:sp>
        <p:nvSpPr>
          <p:cNvPr id="56" name="Rectangle 55"/>
          <p:cNvSpPr/>
          <p:nvPr/>
        </p:nvSpPr>
        <p:spPr>
          <a:xfrm>
            <a:off x="4091940" y="647463"/>
            <a:ext cx="937260" cy="1081404"/>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smtClean="0">
                <a:solidFill>
                  <a:schemeClr val="tx1"/>
                </a:solidFill>
              </a:rPr>
              <a:t>REST </a:t>
            </a:r>
          </a:p>
          <a:p>
            <a:r>
              <a:rPr lang="en-US" sz="2800" dirty="0" smtClean="0">
                <a:solidFill>
                  <a:schemeClr val="tx1"/>
                </a:solidFill>
              </a:rPr>
              <a:t>APIs</a:t>
            </a:r>
            <a:endParaRPr lang="en-US" sz="2800" dirty="0">
              <a:solidFill>
                <a:schemeClr val="tx1"/>
              </a:solidFill>
            </a:endParaRPr>
          </a:p>
        </p:txBody>
      </p:sp>
      <p:pic>
        <p:nvPicPr>
          <p:cNvPr id="20500" name="Picture 20" descr="Image result for aw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52732" y="665004"/>
            <a:ext cx="1046375"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02" name="Picture 22" descr="Image result for google app engine"/>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153930" y="665322"/>
            <a:ext cx="883202" cy="685800"/>
          </a:xfrm>
          <a:prstGeom prst="rect">
            <a:avLst/>
          </a:prstGeom>
          <a:noFill/>
          <a:extLst>
            <a:ext uri="{909E8E84-426E-40DD-AFC4-6F175D3DCCD1}">
              <a14:hiddenFill xmlns:a14="http://schemas.microsoft.com/office/drawing/2010/main">
                <a:solidFill>
                  <a:srgbClr val="FFFFFF"/>
                </a:solidFill>
              </a14:hiddenFill>
            </a:ext>
          </a:extLst>
        </p:spPr>
      </p:pic>
      <p:pic>
        <p:nvPicPr>
          <p:cNvPr id="20504" name="Picture 24" descr="Image result for microsoft azure"/>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05650" y="641985"/>
            <a:ext cx="1200150" cy="685800"/>
          </a:xfrm>
          <a:prstGeom prst="rect">
            <a:avLst/>
          </a:prstGeom>
          <a:noFill/>
          <a:extLst>
            <a:ext uri="{909E8E84-426E-40DD-AFC4-6F175D3DCCD1}">
              <a14:hiddenFill xmlns:a14="http://schemas.microsoft.com/office/drawing/2010/main">
                <a:solidFill>
                  <a:srgbClr val="FFFFFF"/>
                </a:solidFill>
              </a14:hiddenFill>
            </a:ext>
          </a:extLst>
        </p:spPr>
      </p:pic>
      <p:cxnSp>
        <p:nvCxnSpPr>
          <p:cNvPr id="62" name="Straight Connector 61"/>
          <p:cNvCxnSpPr/>
          <p:nvPr/>
        </p:nvCxnSpPr>
        <p:spPr>
          <a:xfrm flipH="1">
            <a:off x="3965038" y="1627187"/>
            <a:ext cx="454562" cy="567452"/>
          </a:xfrm>
          <a:prstGeom prst="line">
            <a:avLst/>
          </a:prstGeom>
        </p:spPr>
        <p:style>
          <a:lnRef idx="2">
            <a:schemeClr val="accent1"/>
          </a:lnRef>
          <a:fillRef idx="0">
            <a:schemeClr val="accent1"/>
          </a:fillRef>
          <a:effectRef idx="1">
            <a:schemeClr val="accent1"/>
          </a:effectRef>
          <a:fontRef idx="minor">
            <a:schemeClr val="tx1"/>
          </a:fontRef>
        </p:style>
      </p:cxnSp>
      <p:sp>
        <p:nvSpPr>
          <p:cNvPr id="2" name="Rectangle 1"/>
          <p:cNvSpPr/>
          <p:nvPr/>
        </p:nvSpPr>
        <p:spPr>
          <a:xfrm>
            <a:off x="-3962400" y="1954609"/>
            <a:ext cx="2971800" cy="3036491"/>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rgbClr val="FF0000"/>
                </a:solidFill>
              </a:rPr>
              <a:t>Cloud computing</a:t>
            </a:r>
          </a:p>
          <a:p>
            <a:pPr algn="ctr"/>
            <a:r>
              <a:rPr lang="en-US" dirty="0" smtClean="0">
                <a:solidFill>
                  <a:srgbClr val="FF0000"/>
                </a:solidFill>
              </a:rPr>
              <a:t>Mobile web</a:t>
            </a:r>
          </a:p>
          <a:p>
            <a:pPr algn="ctr"/>
            <a:r>
              <a:rPr lang="en-US" dirty="0" smtClean="0">
                <a:solidFill>
                  <a:srgbClr val="FF0000"/>
                </a:solidFill>
              </a:rPr>
              <a:t>Apps</a:t>
            </a:r>
          </a:p>
          <a:p>
            <a:pPr algn="ctr"/>
            <a:r>
              <a:rPr lang="en-US" dirty="0" smtClean="0">
                <a:solidFill>
                  <a:srgbClr val="FF0000"/>
                </a:solidFill>
              </a:rPr>
              <a:t>Tracking and privacy</a:t>
            </a:r>
            <a:endParaRPr lang="en-US" dirty="0">
              <a:solidFill>
                <a:srgbClr val="FF0000"/>
              </a:solidFill>
            </a:endParaRPr>
          </a:p>
        </p:txBody>
      </p:sp>
      <p:sp>
        <p:nvSpPr>
          <p:cNvPr id="42" name="Rectangle 41"/>
          <p:cNvSpPr/>
          <p:nvPr/>
        </p:nvSpPr>
        <p:spPr>
          <a:xfrm>
            <a:off x="4244340" y="1920240"/>
            <a:ext cx="1175823" cy="1069876"/>
          </a:xfrm>
          <a:prstGeom prst="rect">
            <a:avLst/>
          </a:prstGeom>
          <a:solidFill>
            <a:schemeClr val="accent1">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000" dirty="0" smtClean="0">
                <a:solidFill>
                  <a:schemeClr val="tx1"/>
                </a:solidFill>
              </a:rPr>
              <a:t>CDN Server</a:t>
            </a:r>
            <a:endParaRPr lang="en-US" sz="2000" dirty="0">
              <a:solidFill>
                <a:schemeClr val="tx1"/>
              </a:solidFill>
            </a:endParaRPr>
          </a:p>
        </p:txBody>
      </p:sp>
      <p:sp>
        <p:nvSpPr>
          <p:cNvPr id="46" name="Rectangle 45"/>
          <p:cNvSpPr/>
          <p:nvPr/>
        </p:nvSpPr>
        <p:spPr>
          <a:xfrm>
            <a:off x="106680" y="5692458"/>
            <a:ext cx="1981200" cy="540702"/>
          </a:xfrm>
          <a:prstGeom prst="rect">
            <a:avLst/>
          </a:prstGeom>
          <a:solidFill>
            <a:schemeClr val="accent1">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800" dirty="0" err="1" smtClean="0">
                <a:solidFill>
                  <a:schemeClr val="tx1"/>
                </a:solidFill>
              </a:rPr>
              <a:t>WebASM</a:t>
            </a:r>
            <a:endParaRPr lang="en-US" sz="2800" dirty="0">
              <a:solidFill>
                <a:schemeClr val="tx1"/>
              </a:solidFill>
            </a:endParaRPr>
          </a:p>
        </p:txBody>
      </p:sp>
    </p:spTree>
    <p:extLst>
      <p:ext uri="{BB962C8B-B14F-4D97-AF65-F5344CB8AC3E}">
        <p14:creationId xmlns:p14="http://schemas.microsoft.com/office/powerpoint/2010/main" val="3546615479"/>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Back</a:t>
            </a:r>
            <a:endParaRPr lang="en-US" dirty="0"/>
          </a:p>
        </p:txBody>
      </p:sp>
      <p:sp>
        <p:nvSpPr>
          <p:cNvPr id="3" name="Content Placeholder 2"/>
          <p:cNvSpPr>
            <a:spLocks noGrp="1"/>
          </p:cNvSpPr>
          <p:nvPr>
            <p:ph idx="1"/>
          </p:nvPr>
        </p:nvSpPr>
        <p:spPr/>
        <p:txBody>
          <a:bodyPr/>
          <a:lstStyle/>
          <a:p>
            <a:r>
              <a:rPr lang="en-US" dirty="0" smtClean="0"/>
              <a:t>Web started as a document-oriented medium</a:t>
            </a:r>
          </a:p>
          <a:p>
            <a:r>
              <a:rPr lang="en-US" dirty="0" smtClean="0"/>
              <a:t>Lots of other features shoehorned in afterward</a:t>
            </a:r>
          </a:p>
          <a:p>
            <a:pPr lvl="1"/>
            <a:r>
              <a:rPr lang="en-US" dirty="0" smtClean="0"/>
              <a:t>CSS + JavaScript</a:t>
            </a:r>
          </a:p>
          <a:p>
            <a:pPr lvl="1"/>
            <a:r>
              <a:rPr lang="en-US" dirty="0" smtClean="0"/>
              <a:t>Security</a:t>
            </a:r>
            <a:endParaRPr lang="en-US" dirty="0"/>
          </a:p>
          <a:p>
            <a:pPr lvl="1"/>
            <a:r>
              <a:rPr lang="en-US" dirty="0" smtClean="0"/>
              <a:t>Streaming video</a:t>
            </a:r>
          </a:p>
          <a:p>
            <a:pPr lvl="1"/>
            <a:r>
              <a:rPr lang="en-US" dirty="0" smtClean="0"/>
              <a:t>HTML5 Canvas</a:t>
            </a:r>
          </a:p>
          <a:p>
            <a:r>
              <a:rPr lang="en-US" dirty="0" smtClean="0"/>
              <a:t>Lacks many desired properties of good software</a:t>
            </a:r>
          </a:p>
          <a:p>
            <a:pPr lvl="1"/>
            <a:r>
              <a:rPr lang="en-US" dirty="0" smtClean="0"/>
              <a:t>Modularity / encapsulation</a:t>
            </a:r>
          </a:p>
          <a:p>
            <a:pPr lvl="1"/>
            <a:r>
              <a:rPr lang="en-US" dirty="0" smtClean="0"/>
              <a:t>HTML/CSS/JavaScript + SQL + Perl/Python/Java</a:t>
            </a:r>
          </a:p>
        </p:txBody>
      </p:sp>
    </p:spTree>
    <p:extLst>
      <p:ext uri="{BB962C8B-B14F-4D97-AF65-F5344CB8AC3E}">
        <p14:creationId xmlns:p14="http://schemas.microsoft.com/office/powerpoint/2010/main" val="63657023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Stepping Back</a:t>
            </a:r>
            <a:endParaRPr lang="en-US" dirty="0"/>
          </a:p>
        </p:txBody>
      </p:sp>
      <p:sp>
        <p:nvSpPr>
          <p:cNvPr id="3" name="Content Placeholder 2"/>
          <p:cNvSpPr>
            <a:spLocks noGrp="1"/>
          </p:cNvSpPr>
          <p:nvPr>
            <p:ph idx="1"/>
          </p:nvPr>
        </p:nvSpPr>
        <p:spPr/>
        <p:txBody>
          <a:bodyPr/>
          <a:lstStyle/>
          <a:p>
            <a:r>
              <a:rPr lang="en-US" dirty="0" smtClean="0"/>
              <a:t>This is mostly how the web works today</a:t>
            </a:r>
          </a:p>
          <a:p>
            <a:r>
              <a:rPr lang="en-US" dirty="0" smtClean="0"/>
              <a:t>…But this is not necessarily how it will work tomorrow</a:t>
            </a:r>
          </a:p>
          <a:p>
            <a:pPr lvl="1"/>
            <a:r>
              <a:rPr lang="en-US" dirty="0" smtClean="0"/>
              <a:t>A lot of it evolved based on WIMP</a:t>
            </a:r>
          </a:p>
          <a:p>
            <a:pPr lvl="2"/>
            <a:r>
              <a:rPr lang="en-US" dirty="0" smtClean="0"/>
              <a:t>Windows, Icons, Menus, Pointer</a:t>
            </a:r>
          </a:p>
          <a:p>
            <a:r>
              <a:rPr lang="en-US" dirty="0" smtClean="0"/>
              <a:t>But new interaction modes are coming</a:t>
            </a:r>
          </a:p>
          <a:p>
            <a:pPr lvl="1"/>
            <a:r>
              <a:rPr lang="en-US" dirty="0" smtClean="0"/>
              <a:t>Speech, gesture, AI systems</a:t>
            </a:r>
          </a:p>
          <a:p>
            <a:r>
              <a:rPr lang="en-US" dirty="0" smtClean="0"/>
              <a:t>And lots of paths we haven’t explored</a:t>
            </a:r>
          </a:p>
          <a:p>
            <a:pPr lvl="1"/>
            <a:r>
              <a:rPr lang="en-US" dirty="0" smtClean="0"/>
              <a:t>Ex. Lots of other forms of hypertext</a:t>
            </a:r>
          </a:p>
          <a:p>
            <a:pPr lvl="1"/>
            <a:endParaRPr lang="en-US" dirty="0" smtClean="0"/>
          </a:p>
        </p:txBody>
      </p:sp>
    </p:spTree>
    <p:extLst>
      <p:ext uri="{BB962C8B-B14F-4D97-AF65-F5344CB8AC3E}">
        <p14:creationId xmlns:p14="http://schemas.microsoft.com/office/powerpoint/2010/main" val="1931117927"/>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http://blog.tech7.community/wp-content/uploads/2017/08/talmud-as-hypertex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 y="0"/>
            <a:ext cx="9144001" cy="70365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74609756"/>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a:xfrm>
            <a:off x="609600" y="1295400"/>
            <a:ext cx="8077200" cy="4525963"/>
          </a:xfrm>
        </p:spPr>
        <p:txBody>
          <a:bodyPr/>
          <a:lstStyle/>
          <a:p>
            <a:r>
              <a:rPr lang="en-US" dirty="0"/>
              <a:t>HW5 due Sunday Oct 7 at 11:59pm</a:t>
            </a:r>
          </a:p>
          <a:p>
            <a:r>
              <a:rPr lang="en-US" dirty="0"/>
              <a:t>Next week, I’m out of town</a:t>
            </a:r>
          </a:p>
          <a:p>
            <a:pPr lvl="1"/>
            <a:r>
              <a:rPr lang="en-US" dirty="0"/>
              <a:t>One lecture on accessibility, other TBD</a:t>
            </a:r>
          </a:p>
          <a:p>
            <a:r>
              <a:rPr lang="en-US" dirty="0"/>
              <a:t>Next </a:t>
            </a:r>
            <a:r>
              <a:rPr lang="en-US" dirty="0" err="1"/>
              <a:t>next</a:t>
            </a:r>
            <a:r>
              <a:rPr lang="en-US" dirty="0"/>
              <a:t> week, doing Properties of People</a:t>
            </a:r>
          </a:p>
          <a:p>
            <a:pPr lvl="1"/>
            <a:r>
              <a:rPr lang="en-US" dirty="0"/>
              <a:t>Read Design of Everyday Things before then</a:t>
            </a:r>
          </a:p>
          <a:p>
            <a:r>
              <a:rPr lang="en-US" dirty="0"/>
              <a:t>HCII upcoming talks</a:t>
            </a:r>
          </a:p>
          <a:p>
            <a:pPr lvl="1"/>
            <a:r>
              <a:rPr lang="en-US" dirty="0">
                <a:hlinkClick r:id="rId2"/>
              </a:rPr>
              <a:t>https://hcii.cmu.edu/news/seminars</a:t>
            </a:r>
            <a:endParaRPr lang="en-US" dirty="0"/>
          </a:p>
          <a:p>
            <a:pPr lvl="1"/>
            <a:r>
              <a:rPr lang="en-US" dirty="0"/>
              <a:t>Sep28, Christopher Myers on Synthetic Teammates</a:t>
            </a:r>
          </a:p>
          <a:p>
            <a:pPr marL="457200" lvl="1" indent="0">
              <a:buNone/>
            </a:pPr>
            <a:endParaRPr lang="en-US" dirty="0"/>
          </a:p>
        </p:txBody>
      </p:sp>
    </p:spTree>
    <p:extLst>
      <p:ext uri="{BB962C8B-B14F-4D97-AF65-F5344CB8AC3E}">
        <p14:creationId xmlns:p14="http://schemas.microsoft.com/office/powerpoint/2010/main" val="213852281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 Rest of Alphabet Soup</a:t>
            </a:r>
            <a:endParaRPr lang="en-US" dirty="0"/>
          </a:p>
        </p:txBody>
      </p:sp>
      <p:sp>
        <p:nvSpPr>
          <p:cNvPr id="3" name="Content Placeholder 2"/>
          <p:cNvSpPr>
            <a:spLocks noGrp="1"/>
          </p:cNvSpPr>
          <p:nvPr>
            <p:ph idx="1"/>
          </p:nvPr>
        </p:nvSpPr>
        <p:spPr/>
        <p:txBody>
          <a:bodyPr/>
          <a:lstStyle/>
          <a:p>
            <a:r>
              <a:rPr lang="en-US" dirty="0"/>
              <a:t>Give you a rough mental model of how </a:t>
            </a:r>
            <a:r>
              <a:rPr lang="en-US" dirty="0" smtClean="0"/>
              <a:t>rest of things </a:t>
            </a:r>
            <a:r>
              <a:rPr lang="en-US" dirty="0"/>
              <a:t>fit together</a:t>
            </a:r>
          </a:p>
          <a:p>
            <a:pPr lvl="1"/>
            <a:r>
              <a:rPr lang="en-US" dirty="0" smtClean="0"/>
              <a:t>When </a:t>
            </a:r>
            <a:r>
              <a:rPr lang="en-US" dirty="0"/>
              <a:t>working in teams, </a:t>
            </a:r>
            <a:r>
              <a:rPr lang="en-US" dirty="0" smtClean="0"/>
              <a:t/>
            </a:r>
            <a:br>
              <a:rPr lang="en-US" dirty="0" smtClean="0"/>
            </a:br>
            <a:r>
              <a:rPr lang="en-US" dirty="0" smtClean="0"/>
              <a:t>they </a:t>
            </a:r>
            <a:r>
              <a:rPr lang="en-US" dirty="0"/>
              <a:t>may be using these</a:t>
            </a:r>
          </a:p>
          <a:p>
            <a:pPr lvl="1"/>
            <a:r>
              <a:rPr lang="en-US" dirty="0"/>
              <a:t>Understand things that </a:t>
            </a:r>
            <a:r>
              <a:rPr lang="en-US" dirty="0" smtClean="0"/>
              <a:t/>
            </a:r>
            <a:br>
              <a:rPr lang="en-US" dirty="0" smtClean="0"/>
            </a:br>
            <a:r>
              <a:rPr lang="en-US" dirty="0" smtClean="0"/>
              <a:t>developers </a:t>
            </a:r>
            <a:r>
              <a:rPr lang="en-US" dirty="0"/>
              <a:t>say too</a:t>
            </a:r>
          </a:p>
          <a:p>
            <a:endParaRPr lang="en-US" dirty="0"/>
          </a:p>
        </p:txBody>
      </p:sp>
      <p:pic>
        <p:nvPicPr>
          <p:cNvPr id="4" name="Picture 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876800" y="2438400"/>
            <a:ext cx="4191000" cy="419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05999735"/>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565301318"/>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Why Web Programming is so Complex and Hard to Do</a:t>
            </a:r>
            <a:endParaRPr lang="en-US" dirty="0"/>
          </a:p>
        </p:txBody>
      </p:sp>
      <p:sp>
        <p:nvSpPr>
          <p:cNvPr id="3" name="Content Placeholder 2"/>
          <p:cNvSpPr>
            <a:spLocks noGrp="1"/>
          </p:cNvSpPr>
          <p:nvPr>
            <p:ph idx="1"/>
          </p:nvPr>
        </p:nvSpPr>
        <p:spPr/>
        <p:txBody>
          <a:bodyPr/>
          <a:lstStyle/>
          <a:p>
            <a:pPr marL="0" indent="0">
              <a:buNone/>
            </a:pPr>
            <a:r>
              <a:rPr lang="en-US" dirty="0"/>
              <a:t>At a minimum, today's rich applications must generate HTML, for document structure; CSS, for document formatting; JavaScript, a scripting language for client-side interactivity; and messages of HTTP, a protocol for sending all of the above and more, to and from browsers. </a:t>
            </a:r>
            <a:endParaRPr lang="en-US" dirty="0" smtClean="0"/>
          </a:p>
          <a:p>
            <a:pPr lvl="1"/>
            <a:r>
              <a:rPr lang="en-US" dirty="0"/>
              <a:t>Ur/Web: A Simple Model for Programming the </a:t>
            </a:r>
            <a:r>
              <a:rPr lang="en-US" dirty="0" smtClean="0"/>
              <a:t>Web</a:t>
            </a:r>
            <a:br>
              <a:rPr lang="en-US" dirty="0" smtClean="0"/>
            </a:br>
            <a:r>
              <a:rPr lang="en-US" dirty="0" smtClean="0">
                <a:hlinkClick r:id="rId3"/>
              </a:rPr>
              <a:t>https</a:t>
            </a:r>
            <a:r>
              <a:rPr lang="en-US" dirty="0">
                <a:hlinkClick r:id="rId3"/>
              </a:rPr>
              <a:t>://</a:t>
            </a:r>
            <a:r>
              <a:rPr lang="en-US" dirty="0" smtClean="0">
                <a:hlinkClick r:id="rId3"/>
              </a:rPr>
              <a:t>cacm.acm.org/magazines/2016/8/205041-ur-web/abstract</a:t>
            </a:r>
            <a:r>
              <a:rPr lang="en-US" dirty="0" smtClean="0"/>
              <a:t> </a:t>
            </a:r>
            <a:endParaRPr lang="en-US" dirty="0"/>
          </a:p>
          <a:p>
            <a:pPr lvl="1"/>
            <a:r>
              <a:rPr lang="en-US" dirty="0" smtClean="0"/>
              <a:t>	</a:t>
            </a:r>
            <a:endParaRPr lang="en-US" dirty="0"/>
          </a:p>
        </p:txBody>
      </p:sp>
    </p:spTree>
    <p:extLst>
      <p:ext uri="{BB962C8B-B14F-4D97-AF65-F5344CB8AC3E}">
        <p14:creationId xmlns:p14="http://schemas.microsoft.com/office/powerpoint/2010/main" val="64112970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This is Why Web Programming is so Complex and Hard to Do</a:t>
            </a:r>
            <a:endParaRPr lang="en-US" dirty="0"/>
          </a:p>
        </p:txBody>
      </p:sp>
      <p:sp>
        <p:nvSpPr>
          <p:cNvPr id="3" name="Content Placeholder 2"/>
          <p:cNvSpPr>
            <a:spLocks noGrp="1"/>
          </p:cNvSpPr>
          <p:nvPr>
            <p:ph idx="1"/>
          </p:nvPr>
        </p:nvSpPr>
        <p:spPr/>
        <p:txBody>
          <a:bodyPr/>
          <a:lstStyle/>
          <a:p>
            <a:pPr marL="0" indent="0">
              <a:buNone/>
            </a:pPr>
            <a:r>
              <a:rPr lang="en-US" dirty="0" smtClean="0"/>
              <a:t>Most </a:t>
            </a:r>
            <a:r>
              <a:rPr lang="en-US" dirty="0"/>
              <a:t>recent, popular applications also rely on languages like JSON for serializing complex </a:t>
            </a:r>
            <a:r>
              <a:rPr lang="en-US" dirty="0" err="1"/>
              <a:t>datatypes</a:t>
            </a:r>
            <a:r>
              <a:rPr lang="en-US" dirty="0"/>
              <a:t> for network communication, and on languages or APIs like SQL for storing persistent, structured data on servers. Code fragments in these different languages are often embedded within each other in complex ways, and the popular Web development tools provide little help in catching inconsistencies.</a:t>
            </a:r>
          </a:p>
          <a:p>
            <a:endParaRPr lang="en-US" dirty="0"/>
          </a:p>
        </p:txBody>
      </p:sp>
    </p:spTree>
    <p:extLst>
      <p:ext uri="{BB962C8B-B14F-4D97-AF65-F5344CB8AC3E}">
        <p14:creationId xmlns:p14="http://schemas.microsoft.com/office/powerpoint/2010/main" val="4063861481"/>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 the beginning</a:t>
            </a:r>
            <a:br>
              <a:rPr lang="en-US" dirty="0"/>
            </a:br>
            <a:endParaRPr lang="en-US" dirty="0"/>
          </a:p>
        </p:txBody>
      </p:sp>
      <p:sp>
        <p:nvSpPr>
          <p:cNvPr id="3" name="Content Placeholder 2"/>
          <p:cNvSpPr>
            <a:spLocks noGrp="1"/>
          </p:cNvSpPr>
          <p:nvPr>
            <p:ph idx="1"/>
          </p:nvPr>
        </p:nvSpPr>
        <p:spPr/>
        <p:txBody>
          <a:bodyPr/>
          <a:lstStyle/>
          <a:p>
            <a:r>
              <a:rPr lang="en-US" dirty="0" smtClean="0"/>
              <a:t>HTML</a:t>
            </a:r>
            <a:r>
              <a:rPr lang="en-US" dirty="0"/>
              <a:t>, URL, HTTP</a:t>
            </a:r>
          </a:p>
          <a:p>
            <a:r>
              <a:rPr lang="en-US" dirty="0"/>
              <a:t>Browser - Server</a:t>
            </a:r>
          </a:p>
          <a:p>
            <a:endParaRPr lang="en-US" dirty="0"/>
          </a:p>
        </p:txBody>
      </p:sp>
      <p:pic>
        <p:nvPicPr>
          <p:cNvPr id="5122" name="Picture 2" descr="Image result"/>
          <p:cNvPicPr>
            <a:picLocks noChangeAspect="1" noChangeArrowheads="1"/>
          </p:cNvPicPr>
          <p:nvPr/>
        </p:nvPicPr>
        <p:blipFill rotWithShape="1">
          <a:blip r:embed="rId3">
            <a:extLst>
              <a:ext uri="{28A0092B-C50C-407E-A947-70E740481C1C}">
                <a14:useLocalDpi xmlns:a14="http://schemas.microsoft.com/office/drawing/2010/main" val="0"/>
              </a:ext>
            </a:extLst>
          </a:blip>
          <a:srcRect b="13466"/>
          <a:stretch/>
        </p:blipFill>
        <p:spPr bwMode="auto">
          <a:xfrm>
            <a:off x="381000" y="2209800"/>
            <a:ext cx="8338444" cy="44957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2926817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70467547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a:spLocks noChangeArrowheads="1"/>
          </p:cNvSpPr>
          <p:nvPr/>
        </p:nvSpPr>
        <p:spPr bwMode="auto">
          <a:xfrm>
            <a:off x="0" y="512826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smtClean="0"/>
              <a:t>Quotes from Karen </a:t>
            </a:r>
            <a:r>
              <a:rPr lang="en-US" dirty="0" err="1" smtClean="0"/>
              <a:t>Berntsen</a:t>
            </a:r>
            <a:endParaRPr lang="en-US" dirty="0"/>
          </a:p>
        </p:txBody>
      </p:sp>
      <p:sp>
        <p:nvSpPr>
          <p:cNvPr id="3" name="Content Placeholder 2"/>
          <p:cNvSpPr>
            <a:spLocks noGrp="1"/>
          </p:cNvSpPr>
          <p:nvPr>
            <p:ph idx="1"/>
          </p:nvPr>
        </p:nvSpPr>
        <p:spPr>
          <a:xfrm>
            <a:off x="609600" y="884237"/>
            <a:ext cx="8077200" cy="4525963"/>
          </a:xfrm>
        </p:spPr>
        <p:txBody>
          <a:bodyPr/>
          <a:lstStyle/>
          <a:p>
            <a:r>
              <a:rPr lang="en-US" dirty="0"/>
              <a:t>I’m working with hibernate to </a:t>
            </a:r>
            <a:r>
              <a:rPr lang="en-US" dirty="0" smtClean="0"/>
              <a:t/>
            </a:r>
            <a:br>
              <a:rPr lang="en-US" dirty="0" smtClean="0"/>
            </a:br>
            <a:r>
              <a:rPr lang="en-US" dirty="0" smtClean="0"/>
              <a:t>bundle </a:t>
            </a:r>
            <a:r>
              <a:rPr lang="en-US" dirty="0"/>
              <a:t>a servlet request</a:t>
            </a:r>
            <a:r>
              <a:rPr lang="en-US" dirty="0" smtClean="0"/>
              <a:t>.</a:t>
            </a:r>
          </a:p>
          <a:p>
            <a:r>
              <a:rPr lang="en-US" dirty="0"/>
              <a:t>There’s a data abstraction on top </a:t>
            </a:r>
            <a:r>
              <a:rPr lang="en-US" dirty="0" smtClean="0"/>
              <a:t>of </a:t>
            </a:r>
            <a:br>
              <a:rPr lang="en-US" dirty="0" smtClean="0"/>
            </a:br>
            <a:r>
              <a:rPr lang="en-US" dirty="0" smtClean="0"/>
              <a:t>the </a:t>
            </a:r>
            <a:r>
              <a:rPr lang="en-US" dirty="0"/>
              <a:t>preferences so it looks like a file server.</a:t>
            </a:r>
          </a:p>
          <a:p>
            <a:r>
              <a:rPr lang="en-US" dirty="0"/>
              <a:t>Lets formalize the crawl criteria</a:t>
            </a:r>
            <a:r>
              <a:rPr lang="en-US" dirty="0" smtClean="0"/>
              <a:t>!</a:t>
            </a:r>
          </a:p>
          <a:p>
            <a:r>
              <a:rPr lang="en-US" dirty="0" smtClean="0"/>
              <a:t>My chrome is tight.</a:t>
            </a:r>
            <a:endParaRPr lang="en-US" dirty="0"/>
          </a:p>
          <a:p>
            <a:r>
              <a:rPr lang="en-US" dirty="0"/>
              <a:t>Taking the XSLT idea one step further, you could have something that skins that index block as an XML file that you then consume on the client side using </a:t>
            </a:r>
            <a:r>
              <a:rPr lang="en-US" dirty="0" err="1"/>
              <a:t>ajax</a:t>
            </a:r>
            <a:r>
              <a:rPr lang="en-US" dirty="0"/>
              <a:t>. </a:t>
            </a:r>
            <a:endParaRPr lang="en-US" dirty="0" smtClean="0"/>
          </a:p>
          <a:p>
            <a:r>
              <a:rPr lang="en-US" dirty="0"/>
              <a:t>Do we have a washing machine?</a:t>
            </a:r>
          </a:p>
          <a:p>
            <a:endParaRPr lang="en-US" dirty="0"/>
          </a:p>
          <a:p>
            <a:endParaRPr lang="en-US" dirty="0"/>
          </a:p>
        </p:txBody>
      </p:sp>
      <p:pic>
        <p:nvPicPr>
          <p:cNvPr id="3074" name="Picture 2" descr="Image result for karen berntsen"/>
          <p:cNvPicPr>
            <a:picLocks noChangeAspect="1" noChangeArrowheads="1"/>
          </p:cNvPicPr>
          <p:nvPr/>
        </p:nvPicPr>
        <p:blipFill rotWithShape="1">
          <a:blip r:embed="rId3">
            <a:extLst>
              <a:ext uri="{28A0092B-C50C-407E-A947-70E740481C1C}">
                <a14:useLocalDpi xmlns:a14="http://schemas.microsoft.com/office/drawing/2010/main" val="0"/>
              </a:ext>
            </a:extLst>
          </a:blip>
          <a:srcRect l="15378" r="15378"/>
          <a:stretch/>
        </p:blipFill>
        <p:spPr bwMode="auto">
          <a:xfrm>
            <a:off x="6934200" y="0"/>
            <a:ext cx="2294080" cy="2209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757405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Alphabet Soup Today</a:t>
            </a:r>
            <a:endParaRPr lang="en-US" dirty="0"/>
          </a:p>
        </p:txBody>
      </p:sp>
      <p:sp>
        <p:nvSpPr>
          <p:cNvPr id="3" name="Content Placeholder 2"/>
          <p:cNvSpPr>
            <a:spLocks noGrp="1"/>
          </p:cNvSpPr>
          <p:nvPr>
            <p:ph idx="1"/>
          </p:nvPr>
        </p:nvSpPr>
        <p:spPr/>
        <p:txBody>
          <a:bodyPr/>
          <a:lstStyle/>
          <a:p>
            <a:r>
              <a:rPr lang="en-US" dirty="0" smtClean="0"/>
              <a:t>HTML, CSS, JavaScript, JQuery</a:t>
            </a:r>
          </a:p>
          <a:p>
            <a:r>
              <a:rPr lang="en-US" dirty="0" smtClean="0"/>
              <a:t>XHTML</a:t>
            </a:r>
            <a:r>
              <a:rPr lang="en-US" dirty="0"/>
              <a:t>, XML, JSON, SOAP, ASP, JSP, PHP </a:t>
            </a:r>
          </a:p>
          <a:p>
            <a:r>
              <a:rPr lang="en-US" dirty="0" smtClean="0"/>
              <a:t>RSS, CDNs, Database</a:t>
            </a:r>
            <a:endParaRPr lang="en-US" dirty="0"/>
          </a:p>
          <a:p>
            <a:r>
              <a:rPr lang="en-US" dirty="0" smtClean="0"/>
              <a:t>REST, AJAX, W3C, </a:t>
            </a:r>
            <a:r>
              <a:rPr lang="en-US" dirty="0" err="1" smtClean="0"/>
              <a:t>iframes</a:t>
            </a:r>
            <a:endParaRPr lang="en-US" dirty="0"/>
          </a:p>
          <a:p>
            <a:pPr lvl="1"/>
            <a:endParaRPr lang="en-US" dirty="0" smtClean="0"/>
          </a:p>
          <a:p>
            <a:r>
              <a:rPr lang="en-US" dirty="0"/>
              <a:t>This is not a strict history of web</a:t>
            </a:r>
          </a:p>
          <a:p>
            <a:pPr lvl="1"/>
            <a:r>
              <a:rPr lang="en-US" dirty="0" smtClean="0"/>
              <a:t>Better </a:t>
            </a:r>
            <a:r>
              <a:rPr lang="en-US" dirty="0"/>
              <a:t>mental model of </a:t>
            </a:r>
            <a:r>
              <a:rPr lang="en-US" dirty="0" smtClean="0"/>
              <a:t>modern web</a:t>
            </a:r>
          </a:p>
          <a:p>
            <a:pPr lvl="1"/>
            <a:r>
              <a:rPr lang="en-US" dirty="0"/>
              <a:t>Help you understand how </a:t>
            </a:r>
            <a:r>
              <a:rPr lang="en-US" dirty="0" smtClean="0"/>
              <a:t>web </a:t>
            </a:r>
            <a:r>
              <a:rPr lang="en-US" dirty="0"/>
              <a:t>evolved </a:t>
            </a:r>
            <a:r>
              <a:rPr lang="en-US" dirty="0" smtClean="0"/>
              <a:t>and how these various pieces fit together</a:t>
            </a:r>
            <a:endParaRPr lang="en-US" dirty="0"/>
          </a:p>
        </p:txBody>
      </p:sp>
    </p:spTree>
    <p:extLst>
      <p:ext uri="{BB962C8B-B14F-4D97-AF65-F5344CB8AC3E}">
        <p14:creationId xmlns:p14="http://schemas.microsoft.com/office/powerpoint/2010/main" val="1897201482"/>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solidFill>
          <a:srgbClr val="FFFF66"/>
        </a:solidFill>
        <a:ln w="9525">
          <a:solidFill>
            <a:srgbClr val="808080"/>
          </a:solidFill>
          <a:miter lim="800000"/>
          <a:headEnd/>
          <a:tailEnd/>
        </a:ln>
        <a:effectLst/>
      </a:spPr>
      <a:bodyPr wrap="square" anchor="ctr"/>
      <a:lstStyle>
        <a:defPPr>
          <a:defRPr sz="3000" dirty="0">
            <a:latin typeface="+mj-lt"/>
          </a:defRPr>
        </a:defPPr>
      </a:lst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61216</TotalTime>
  <Words>3588</Words>
  <Application>Microsoft Office PowerPoint</Application>
  <PresentationFormat>On-screen Show (4:3)</PresentationFormat>
  <Paragraphs>654</Paragraphs>
  <Slides>74</Slides>
  <Notes>25</Notes>
  <HiddenSlides>0</HiddenSlides>
  <MMClips>0</MMClips>
  <ScaleCrop>false</ScaleCrop>
  <HeadingPairs>
    <vt:vector size="4" baseType="variant">
      <vt:variant>
        <vt:lpstr>Theme</vt:lpstr>
      </vt:variant>
      <vt:variant>
        <vt:i4>1</vt:i4>
      </vt:variant>
      <vt:variant>
        <vt:lpstr>Slide Titles</vt:lpstr>
      </vt:variant>
      <vt:variant>
        <vt:i4>74</vt:i4>
      </vt:variant>
    </vt:vector>
  </HeadingPairs>
  <TitlesOfParts>
    <vt:vector size="75" baseType="lpstr">
      <vt:lpstr>Office Theme</vt:lpstr>
      <vt:lpstr>Web Programming II </vt:lpstr>
      <vt:lpstr>Previously…</vt:lpstr>
      <vt:lpstr>How Developers Work</vt:lpstr>
      <vt:lpstr>Principles and Patterns Separation of Concerns</vt:lpstr>
      <vt:lpstr>Principles and Patterns Loose Coupling</vt:lpstr>
      <vt:lpstr>Principles and Patterns High Cohesion</vt:lpstr>
      <vt:lpstr>Today, Rest of Alphabet Soup</vt:lpstr>
      <vt:lpstr>Quotes from Karen Berntsen</vt:lpstr>
      <vt:lpstr>Example Alphabet Soup Today</vt:lpstr>
      <vt:lpstr>Origins of Hypertext</vt:lpstr>
      <vt:lpstr>Origins of Hypertext</vt:lpstr>
      <vt:lpstr>Quotes from As We May Think</vt:lpstr>
      <vt:lpstr>Quotes from As We May Think</vt:lpstr>
      <vt:lpstr>Origins of Hypertext</vt:lpstr>
      <vt:lpstr>PowerPoint Presentation</vt:lpstr>
      <vt:lpstr>PowerPoint Presentation</vt:lpstr>
      <vt:lpstr>Origins of Hypertext</vt:lpstr>
      <vt:lpstr>Stretchtext Example</vt:lpstr>
      <vt:lpstr>PowerPoint Presentation</vt:lpstr>
      <vt:lpstr>Engelbart and Hypertext</vt:lpstr>
      <vt:lpstr>State of Hypertext around Late 1980s</vt:lpstr>
      <vt:lpstr>The Initial World Wide Web</vt:lpstr>
      <vt:lpstr>But no support for graphics…</vt:lpstr>
      <vt:lpstr>But no support for graphics…</vt:lpstr>
      <vt:lpstr>But no interaction beyond links</vt:lpstr>
      <vt:lpstr>But pages were mostly static…</vt:lpstr>
      <vt:lpstr>But pages were mostly static…</vt:lpstr>
      <vt:lpstr>But pages were mostly static…</vt:lpstr>
      <vt:lpstr>But difficult to create web pages on the fly</vt:lpstr>
      <vt:lpstr>But difficult to create web pages on the fly</vt:lpstr>
      <vt:lpstr>Evolved into LAMP Architecture</vt:lpstr>
      <vt:lpstr>Evolved into LAMP Architecture</vt:lpstr>
      <vt:lpstr>Web Architecture Diagram</vt:lpstr>
      <vt:lpstr>And then things got messy</vt:lpstr>
      <vt:lpstr>Another Problem: Sessions</vt:lpstr>
      <vt:lpstr>PowerPoint Presentation</vt:lpstr>
      <vt:lpstr>Cascading Style Sheets</vt:lpstr>
      <vt:lpstr>JavaScript</vt:lpstr>
      <vt:lpstr>Web Architecture Diagram</vt:lpstr>
      <vt:lpstr>Don’t Want to Modify Web Page Files Directly</vt:lpstr>
      <vt:lpstr>PowerPoint Presentation</vt:lpstr>
      <vt:lpstr>But Performance…</vt:lpstr>
      <vt:lpstr>Content Distribution Networks</vt:lpstr>
      <vt:lpstr>Web Architecture Diagram</vt:lpstr>
      <vt:lpstr>Administrivia</vt:lpstr>
      <vt:lpstr>Web Good for Media, but…</vt:lpstr>
      <vt:lpstr>PowerPoint Presentation</vt:lpstr>
      <vt:lpstr>PowerPoint Presentation</vt:lpstr>
      <vt:lpstr>PowerPoint Presentation</vt:lpstr>
      <vt:lpstr>Web Good for Media, but…</vt:lpstr>
      <vt:lpstr>RESTful Web Services / APIs</vt:lpstr>
      <vt:lpstr>Design Rationale of Web</vt:lpstr>
      <vt:lpstr>REST-based Approach</vt:lpstr>
      <vt:lpstr>RESTful Web Services / APIs</vt:lpstr>
      <vt:lpstr>More REST Examples</vt:lpstr>
      <vt:lpstr>Some Comments about REST</vt:lpstr>
      <vt:lpstr>XML and JSON</vt:lpstr>
      <vt:lpstr>XML Example</vt:lpstr>
      <vt:lpstr>XML Structure</vt:lpstr>
      <vt:lpstr>JSON</vt:lpstr>
      <vt:lpstr>JSON Example</vt:lpstr>
      <vt:lpstr>XML and JSON</vt:lpstr>
      <vt:lpstr>How to Have Higher Interactivity?</vt:lpstr>
      <vt:lpstr>Web Architecture Diagram</vt:lpstr>
      <vt:lpstr>PowerPoint Presentation</vt:lpstr>
      <vt:lpstr>Stepping Back</vt:lpstr>
      <vt:lpstr>Stepping Back</vt:lpstr>
      <vt:lpstr>PowerPoint Presentation</vt:lpstr>
      <vt:lpstr>Administrivia</vt:lpstr>
      <vt:lpstr>PowerPoint Presentation</vt:lpstr>
      <vt:lpstr>This is Why Web Programming is so Complex and Hard to Do</vt:lpstr>
      <vt:lpstr>This is Why Web Programming is so Complex and Hard to Do</vt:lpstr>
      <vt:lpstr>In the beginning </vt:lpstr>
      <vt:lpstr>PowerPoint Presentation</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Human Interaction: Mobility, Privacy, Security</dc:title>
  <dc:creator>Jason Hong</dc:creator>
  <cp:lastModifiedBy>Jason Hong</cp:lastModifiedBy>
  <cp:revision>1205</cp:revision>
  <dcterms:created xsi:type="dcterms:W3CDTF">2009-08-12T18:33:59Z</dcterms:created>
  <dcterms:modified xsi:type="dcterms:W3CDTF">2018-09-26T00:30:45Z</dcterms:modified>
</cp:coreProperties>
</file>